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7" r:id="rId2"/>
    <p:sldId id="256" r:id="rId3"/>
    <p:sldId id="258" r:id="rId4"/>
    <p:sldId id="259" r:id="rId5"/>
    <p:sldId id="260" r:id="rId6"/>
    <p:sldId id="264" r:id="rId7"/>
    <p:sldId id="337" r:id="rId8"/>
    <p:sldId id="265" r:id="rId9"/>
    <p:sldId id="301" r:id="rId10"/>
    <p:sldId id="266" r:id="rId11"/>
    <p:sldId id="302" r:id="rId12"/>
    <p:sldId id="335" r:id="rId13"/>
    <p:sldId id="269" r:id="rId14"/>
    <p:sldId id="267" r:id="rId15"/>
    <p:sldId id="270" r:id="rId16"/>
    <p:sldId id="275" r:id="rId17"/>
    <p:sldId id="271" r:id="rId18"/>
    <p:sldId id="276" r:id="rId19"/>
    <p:sldId id="336" r:id="rId20"/>
    <p:sldId id="272" r:id="rId21"/>
    <p:sldId id="268" r:id="rId22"/>
    <p:sldId id="262" r:id="rId23"/>
    <p:sldId id="277" r:id="rId24"/>
    <p:sldId id="278" r:id="rId25"/>
    <p:sldId id="279" r:id="rId26"/>
    <p:sldId id="280" r:id="rId27"/>
    <p:sldId id="281" r:id="rId28"/>
    <p:sldId id="282" r:id="rId29"/>
    <p:sldId id="284" r:id="rId30"/>
    <p:sldId id="285" r:id="rId31"/>
    <p:sldId id="286" r:id="rId32"/>
    <p:sldId id="287" r:id="rId33"/>
    <p:sldId id="288" r:id="rId34"/>
    <p:sldId id="283" r:id="rId35"/>
    <p:sldId id="332" r:id="rId36"/>
    <p:sldId id="333" r:id="rId37"/>
    <p:sldId id="290" r:id="rId38"/>
    <p:sldId id="291" r:id="rId39"/>
    <p:sldId id="293" r:id="rId40"/>
    <p:sldId id="297" r:id="rId41"/>
    <p:sldId id="292" r:id="rId42"/>
    <p:sldId id="306" r:id="rId43"/>
    <p:sldId id="308" r:id="rId44"/>
    <p:sldId id="309" r:id="rId45"/>
    <p:sldId id="310" r:id="rId46"/>
    <p:sldId id="311" r:id="rId47"/>
    <p:sldId id="312" r:id="rId48"/>
    <p:sldId id="313" r:id="rId49"/>
    <p:sldId id="315" r:id="rId50"/>
    <p:sldId id="314" r:id="rId51"/>
    <p:sldId id="316" r:id="rId52"/>
    <p:sldId id="317" r:id="rId53"/>
    <p:sldId id="299" r:id="rId54"/>
    <p:sldId id="331" r:id="rId55"/>
    <p:sldId id="300" r:id="rId5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2AE"/>
    <a:srgbClr val="E9E8F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9" d="100"/>
          <a:sy n="69" d="100"/>
        </p:scale>
        <p:origin x="-54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92D665A-A7C4-49FA-BB6B-826F1D4E7F76}" type="datetimeFigureOut">
              <a:rPr lang="en-US" smtClean="0"/>
              <a:pPr/>
              <a:t>9/30/2019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D8B33FC-B199-41BE-995C-DE4EB29CBD3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8B33FC-B199-41BE-995C-DE4EB29CBD3E}"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E546C3-F135-49C2-ABF5-782D19287C10}"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E546C3-F135-49C2-ABF5-782D19287C10}"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E546C3-F135-49C2-ABF5-782D19287C10}"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E546C3-F135-49C2-ABF5-782D19287C10}"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E546C3-F135-49C2-ABF5-782D19287C10}"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E546C3-F135-49C2-ABF5-782D19287C10}" type="datetimeFigureOut">
              <a:rPr lang="en-US" smtClean="0"/>
              <a:pPr/>
              <a:t>9/30/2019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E546C3-F135-49C2-ABF5-782D19287C10}" type="datetimeFigureOut">
              <a:rPr lang="en-US" smtClean="0"/>
              <a:pPr/>
              <a:t>9/30/2019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E546C3-F135-49C2-ABF5-782D19287C10}" type="datetimeFigureOut">
              <a:rPr lang="en-US" smtClean="0"/>
              <a:pPr/>
              <a:t>9/30/2019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E546C3-F135-49C2-ABF5-782D19287C10}" type="datetimeFigureOut">
              <a:rPr lang="en-US" smtClean="0"/>
              <a:pPr/>
              <a:t>9/30/2019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E546C3-F135-49C2-ABF5-782D19287C10}" type="datetimeFigureOut">
              <a:rPr lang="en-US" smtClean="0"/>
              <a:pPr/>
              <a:t>9/30/2019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E546C3-F135-49C2-ABF5-782D19287C10}" type="datetimeFigureOut">
              <a:rPr lang="en-US" smtClean="0"/>
              <a:pPr/>
              <a:t>9/30/2019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BA988F-F144-4AE8-99D0-292E3CCAA2E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546C3-F135-49C2-ABF5-782D19287C10}" type="datetimeFigureOut">
              <a:rPr lang="en-US" smtClean="0"/>
              <a:pPr/>
              <a:t>9/30/2019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BA988F-F144-4AE8-99D0-292E3CCAA2E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7" name="Rounded Rectangle 6"/>
          <p:cNvSpPr/>
          <p:nvPr/>
        </p:nvSpPr>
        <p:spPr>
          <a:xfrm>
            <a:off x="152400" y="152400"/>
            <a:ext cx="8839200" cy="6553200"/>
          </a:xfrm>
          <a:prstGeom prst="roundRect">
            <a:avLst>
              <a:gd name="adj" fmla="val 3984"/>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52400" y="2886670"/>
            <a:ext cx="8839200"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Stacks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Pop operation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9" name="Picture 3"/>
          <p:cNvPicPr>
            <a:picLocks noChangeAspect="1" noChangeArrowheads="1"/>
          </p:cNvPicPr>
          <p:nvPr/>
        </p:nvPicPr>
        <p:blipFill>
          <a:blip r:embed="rId2"/>
          <a:srcRect/>
          <a:stretch>
            <a:fillRect/>
          </a:stretch>
        </p:blipFill>
        <p:spPr bwMode="auto">
          <a:xfrm>
            <a:off x="442913" y="1676401"/>
            <a:ext cx="8256587"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Pop operation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338828"/>
          </a:xfrm>
          <a:prstGeom prst="rect">
            <a:avLst/>
          </a:prstGeom>
          <a:noFill/>
        </p:spPr>
        <p:txBody>
          <a:bodyPr wrap="square" rtlCol="0">
            <a:spAutoFit/>
          </a:bodyPr>
          <a:lstStyle/>
          <a:p>
            <a:pPr>
              <a:lnSpc>
                <a:spcPct val="150000"/>
              </a:lnSpc>
            </a:pPr>
            <a:r>
              <a:rPr lang="en-US" dirty="0" smtClean="0"/>
              <a:t>This algorithm returns an element from stack TOP. Item is local variable. </a:t>
            </a:r>
          </a:p>
          <a:p>
            <a:endParaRPr lang="en-US" dirty="0" smtClean="0"/>
          </a:p>
          <a:p>
            <a:endParaRPr lang="en-US" dirty="0" smtClean="0"/>
          </a:p>
          <a:p>
            <a:endParaRPr lang="en-US" dirty="0"/>
          </a:p>
        </p:txBody>
      </p:sp>
      <p:sp>
        <p:nvSpPr>
          <p:cNvPr id="7" name="TextBox 6"/>
          <p:cNvSpPr txBox="1"/>
          <p:nvPr/>
        </p:nvSpPr>
        <p:spPr>
          <a:xfrm>
            <a:off x="228600" y="1600200"/>
            <a:ext cx="8382000" cy="3000821"/>
          </a:xfrm>
          <a:prstGeom prst="rect">
            <a:avLst/>
          </a:prstGeom>
          <a:solidFill>
            <a:schemeClr val="bg1">
              <a:lumMod val="85000"/>
            </a:schemeClr>
          </a:solidFill>
        </p:spPr>
        <p:txBody>
          <a:bodyPr wrap="square" rtlCol="0">
            <a:spAutoFit/>
          </a:bodyPr>
          <a:lstStyle/>
          <a:p>
            <a:pPr marL="342900" indent="-342900">
              <a:lnSpc>
                <a:spcPct val="150000"/>
              </a:lnSpc>
            </a:pPr>
            <a:r>
              <a:rPr lang="en-US" b="1" dirty="0" smtClean="0"/>
              <a:t>Algorithm Pop(</a:t>
            </a:r>
            <a:r>
              <a:rPr lang="en-US" b="1" dirty="0" err="1" smtClean="0"/>
              <a:t>struct</a:t>
            </a:r>
            <a:r>
              <a:rPr lang="en-US" b="1" dirty="0" smtClean="0"/>
              <a:t> stack * STK)</a:t>
            </a:r>
            <a:endParaRPr lang="en-US" dirty="0" smtClean="0"/>
          </a:p>
          <a:p>
            <a:pPr marL="342900" indent="-342900">
              <a:lnSpc>
                <a:spcPct val="150000"/>
              </a:lnSpc>
              <a:buAutoNum type="arabicPeriod"/>
            </a:pPr>
            <a:r>
              <a:rPr lang="en-US" dirty="0" smtClean="0"/>
              <a:t>If(STK -&gt; TOP ==  – 1) 		</a:t>
            </a:r>
            <a:r>
              <a:rPr lang="en-US" dirty="0" smtClean="0">
                <a:solidFill>
                  <a:srgbClr val="FF0000"/>
                </a:solidFill>
              </a:rPr>
              <a:t>\\ Check underflow condition</a:t>
            </a:r>
          </a:p>
          <a:p>
            <a:pPr marL="342900" indent="-342900">
              <a:lnSpc>
                <a:spcPct val="150000"/>
              </a:lnSpc>
              <a:buAutoNum type="arabicPeriod"/>
            </a:pPr>
            <a:r>
              <a:rPr lang="en-US" dirty="0" smtClean="0"/>
              <a:t> 	Display “Stack is empty”</a:t>
            </a:r>
          </a:p>
          <a:p>
            <a:pPr marL="342900" indent="-342900">
              <a:lnSpc>
                <a:spcPct val="150000"/>
              </a:lnSpc>
              <a:buAutoNum type="arabicPeriod"/>
            </a:pPr>
            <a:r>
              <a:rPr lang="en-US" dirty="0" smtClean="0"/>
              <a:t> 	Return</a:t>
            </a:r>
            <a:endParaRPr lang="en-US" i="1" dirty="0" smtClean="0"/>
          </a:p>
          <a:p>
            <a:pPr marL="342900" indent="-342900">
              <a:lnSpc>
                <a:spcPct val="150000"/>
              </a:lnSpc>
              <a:buAutoNum type="arabicPeriod"/>
            </a:pPr>
            <a:r>
              <a:rPr lang="en-US" dirty="0" smtClean="0"/>
              <a:t>Item = STK -&gt; array [STK -&gt;TOP]</a:t>
            </a:r>
          </a:p>
          <a:p>
            <a:pPr marL="342900" indent="-342900">
              <a:lnSpc>
                <a:spcPct val="150000"/>
              </a:lnSpc>
              <a:buAutoNum type="arabicPeriod"/>
            </a:pPr>
            <a:r>
              <a:rPr lang="en-US" dirty="0" smtClean="0"/>
              <a:t>STK -&gt;TOP = STK -&gt;TOP - 1</a:t>
            </a:r>
          </a:p>
          <a:p>
            <a:pPr marL="342900" indent="-342900">
              <a:lnSpc>
                <a:spcPct val="150000"/>
              </a:lnSpc>
              <a:buAutoNum type="arabicPeriod"/>
            </a:pPr>
            <a:r>
              <a:rPr lang="en-US" dirty="0" smtClean="0"/>
              <a:t>Return Item</a:t>
            </a:r>
          </a:p>
        </p:txBody>
      </p:sp>
      <p:sp>
        <p:nvSpPr>
          <p:cNvPr id="8" name="TextBox 7"/>
          <p:cNvSpPr txBox="1"/>
          <p:nvPr/>
        </p:nvSpPr>
        <p:spPr>
          <a:xfrm>
            <a:off x="228600" y="4648200"/>
            <a:ext cx="8305800" cy="369332"/>
          </a:xfrm>
          <a:prstGeom prst="rect">
            <a:avLst/>
          </a:prstGeom>
          <a:noFill/>
        </p:spPr>
        <p:txBody>
          <a:bodyPr wrap="square" rtlCol="0">
            <a:spAutoFit/>
          </a:bodyPr>
          <a:lstStyle/>
          <a:p>
            <a:r>
              <a:rPr lang="en-US" dirty="0" smtClean="0"/>
              <a:t>Complexity = O(1)</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Printing Stack</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338828"/>
          </a:xfrm>
          <a:prstGeom prst="rect">
            <a:avLst/>
          </a:prstGeom>
          <a:noFill/>
        </p:spPr>
        <p:txBody>
          <a:bodyPr wrap="square" rtlCol="0">
            <a:spAutoFit/>
          </a:bodyPr>
          <a:lstStyle/>
          <a:p>
            <a:pPr>
              <a:lnSpc>
                <a:spcPct val="150000"/>
              </a:lnSpc>
            </a:pPr>
            <a:r>
              <a:rPr lang="en-US" dirty="0" smtClean="0"/>
              <a:t>This algorithm prints all the elements of stack.</a:t>
            </a:r>
          </a:p>
          <a:p>
            <a:endParaRPr lang="en-US" dirty="0" smtClean="0"/>
          </a:p>
          <a:p>
            <a:endParaRPr lang="en-US" dirty="0" smtClean="0"/>
          </a:p>
          <a:p>
            <a:endParaRPr lang="en-US" dirty="0"/>
          </a:p>
        </p:txBody>
      </p:sp>
      <p:sp>
        <p:nvSpPr>
          <p:cNvPr id="7" name="TextBox 6"/>
          <p:cNvSpPr txBox="1"/>
          <p:nvPr/>
        </p:nvSpPr>
        <p:spPr>
          <a:xfrm>
            <a:off x="228600" y="1600200"/>
            <a:ext cx="8382000" cy="2585323"/>
          </a:xfrm>
          <a:prstGeom prst="rect">
            <a:avLst/>
          </a:prstGeom>
          <a:solidFill>
            <a:schemeClr val="bg1">
              <a:lumMod val="85000"/>
            </a:schemeClr>
          </a:solidFill>
        </p:spPr>
        <p:txBody>
          <a:bodyPr wrap="square" rtlCol="0">
            <a:spAutoFit/>
          </a:bodyPr>
          <a:lstStyle/>
          <a:p>
            <a:pPr marL="342900" indent="-342900">
              <a:lnSpc>
                <a:spcPct val="150000"/>
              </a:lnSpc>
            </a:pPr>
            <a:r>
              <a:rPr lang="en-US" b="1" dirty="0" smtClean="0"/>
              <a:t>Algorithm Print(</a:t>
            </a:r>
            <a:r>
              <a:rPr lang="en-US" b="1" dirty="0" err="1" smtClean="0"/>
              <a:t>struct</a:t>
            </a:r>
            <a:r>
              <a:rPr lang="en-US" b="1" dirty="0" smtClean="0"/>
              <a:t> stack * STK)</a:t>
            </a:r>
            <a:endParaRPr lang="en-US" dirty="0" smtClean="0"/>
          </a:p>
          <a:p>
            <a:pPr marL="342900" indent="-342900">
              <a:lnSpc>
                <a:spcPct val="150000"/>
              </a:lnSpc>
              <a:buAutoNum type="arabicPeriod"/>
            </a:pPr>
            <a:r>
              <a:rPr lang="en-US" dirty="0" smtClean="0"/>
              <a:t>If(STK -&gt; TOP ==  – 1) 		</a:t>
            </a:r>
            <a:r>
              <a:rPr lang="en-US" dirty="0" smtClean="0">
                <a:solidFill>
                  <a:srgbClr val="FF0000"/>
                </a:solidFill>
              </a:rPr>
              <a:t>\\ Check underflow condition</a:t>
            </a:r>
          </a:p>
          <a:p>
            <a:pPr marL="342900" indent="-342900">
              <a:lnSpc>
                <a:spcPct val="150000"/>
              </a:lnSpc>
              <a:buAutoNum type="arabicPeriod"/>
            </a:pPr>
            <a:r>
              <a:rPr lang="en-US" dirty="0" smtClean="0"/>
              <a:t> 	Display “Stack is empty”</a:t>
            </a:r>
          </a:p>
          <a:p>
            <a:pPr marL="342900" indent="-342900">
              <a:lnSpc>
                <a:spcPct val="150000"/>
              </a:lnSpc>
              <a:buAutoNum type="arabicPeriod"/>
            </a:pPr>
            <a:r>
              <a:rPr lang="en-US" dirty="0" smtClean="0"/>
              <a:t> 	Return </a:t>
            </a:r>
            <a:endParaRPr lang="en-US" i="1" dirty="0" smtClean="0"/>
          </a:p>
          <a:p>
            <a:pPr marL="342900" indent="-342900">
              <a:lnSpc>
                <a:spcPct val="150000"/>
              </a:lnSpc>
              <a:buAutoNum type="arabicPeriod"/>
            </a:pPr>
            <a:r>
              <a:rPr lang="en-US" dirty="0" smtClean="0"/>
              <a:t>For (</a:t>
            </a:r>
            <a:r>
              <a:rPr lang="en-US" dirty="0" err="1" smtClean="0"/>
              <a:t>i</a:t>
            </a:r>
            <a:r>
              <a:rPr lang="en-US" dirty="0" smtClean="0"/>
              <a:t>= STK -&gt;TOP ; </a:t>
            </a:r>
            <a:r>
              <a:rPr lang="en-US" dirty="0" err="1" smtClean="0"/>
              <a:t>i</a:t>
            </a:r>
            <a:r>
              <a:rPr lang="en-US" dirty="0" smtClean="0"/>
              <a:t>&gt;=0;i=i-1)</a:t>
            </a:r>
          </a:p>
          <a:p>
            <a:pPr marL="342900" indent="-342900">
              <a:lnSpc>
                <a:spcPct val="150000"/>
              </a:lnSpc>
              <a:buAutoNum type="arabicPeriod"/>
            </a:pPr>
            <a:r>
              <a:rPr lang="en-US" dirty="0" smtClean="0"/>
              <a:t>                 </a:t>
            </a:r>
            <a:r>
              <a:rPr lang="en-US" dirty="0" err="1" smtClean="0"/>
              <a:t>Printf</a:t>
            </a:r>
            <a:r>
              <a:rPr lang="en-US" dirty="0" smtClean="0"/>
              <a:t> (“%d \n”, STK -&gt; array [</a:t>
            </a:r>
            <a:r>
              <a:rPr lang="en-US" dirty="0" err="1" smtClean="0"/>
              <a:t>i</a:t>
            </a:r>
            <a:r>
              <a:rPr lang="en-US" dirty="0" smtClean="0"/>
              <a:t>]);             </a:t>
            </a:r>
          </a:p>
        </p:txBody>
      </p:sp>
      <p:sp>
        <p:nvSpPr>
          <p:cNvPr id="8" name="TextBox 7"/>
          <p:cNvSpPr txBox="1"/>
          <p:nvPr/>
        </p:nvSpPr>
        <p:spPr>
          <a:xfrm>
            <a:off x="228600" y="4648200"/>
            <a:ext cx="8305800" cy="369332"/>
          </a:xfrm>
          <a:prstGeom prst="rect">
            <a:avLst/>
          </a:prstGeom>
          <a:noFill/>
        </p:spPr>
        <p:txBody>
          <a:bodyPr wrap="square" rtlCol="0">
            <a:spAutoFit/>
          </a:bodyPr>
          <a:lstStyle/>
          <a:p>
            <a:r>
              <a:rPr lang="en-US" dirty="0" smtClean="0"/>
              <a:t>Complexity = O(n)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Limitation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37043"/>
            <a:ext cx="8839200" cy="2677656"/>
          </a:xfrm>
          <a:prstGeom prst="rect">
            <a:avLst/>
          </a:prstGeom>
          <a:noFill/>
        </p:spPr>
        <p:txBody>
          <a:bodyPr wrap="square" rtlCol="0">
            <a:spAutoFit/>
          </a:bodyPr>
          <a:lstStyle/>
          <a:p>
            <a:pPr>
              <a:lnSpc>
                <a:spcPct val="150000"/>
              </a:lnSpc>
              <a:buFont typeface="Wingdings" pitchFamily="2" charset="2"/>
              <a:buChar char="Ø"/>
            </a:pPr>
            <a:r>
              <a:rPr lang="en-US" dirty="0" smtClean="0"/>
              <a:t>    </a:t>
            </a:r>
            <a:r>
              <a:rPr lang="en-US" sz="2800" dirty="0" smtClean="0"/>
              <a:t>Size of stack must be known in advance. However in real scenario it is not possible.  </a:t>
            </a:r>
          </a:p>
          <a:p>
            <a:pPr>
              <a:lnSpc>
                <a:spcPct val="150000"/>
              </a:lnSpc>
              <a:buFont typeface="Wingdings" pitchFamily="2" charset="2"/>
              <a:buChar char="Ø"/>
            </a:pPr>
            <a:r>
              <a:rPr lang="en-US" sz="2800" dirty="0" smtClean="0"/>
              <a:t>  Stack growth should not restricted to finite number of  </a:t>
            </a:r>
          </a:p>
          <a:p>
            <a:pPr>
              <a:lnSpc>
                <a:spcPct val="150000"/>
              </a:lnSpc>
            </a:pPr>
            <a:r>
              <a:rPr lang="en-US" sz="2800" dirty="0" smtClean="0"/>
              <a:t>      elements.</a:t>
            </a:r>
            <a:endParaRPr 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0"/>
            <a:ext cx="9144000" cy="65532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20624505">
            <a:off x="152400" y="991546"/>
            <a:ext cx="8839200" cy="4801314"/>
          </a:xfrm>
          <a:prstGeom prst="rect">
            <a:avLst/>
          </a:prstGeom>
          <a:noFill/>
        </p:spPr>
        <p:txBody>
          <a:bodyPr wrap="square" rtlCol="0">
            <a:spAutoFit/>
          </a:bodyPr>
          <a:lstStyle/>
          <a:p>
            <a:pPr algn="ctr"/>
            <a:r>
              <a:rPr lang="en-US" sz="96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Linked List</a:t>
            </a:r>
          </a:p>
          <a:p>
            <a:pPr algn="ctr"/>
            <a:r>
              <a:rPr lang="en-US" sz="96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 as </a:t>
            </a:r>
          </a:p>
          <a:p>
            <a:pPr algn="ctr"/>
            <a:r>
              <a:rPr lang="en-US" sz="96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Stack</a:t>
            </a:r>
            <a:endParaRPr lang="en-US" sz="16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Create stack</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5447645"/>
          </a:xfrm>
          <a:prstGeom prst="rect">
            <a:avLst/>
          </a:prstGeom>
          <a:noFill/>
        </p:spPr>
        <p:txBody>
          <a:bodyPr wrap="square" rtlCol="0">
            <a:spAutoFit/>
          </a:bodyPr>
          <a:lstStyle/>
          <a:p>
            <a:pPr>
              <a:lnSpc>
                <a:spcPct val="150000"/>
              </a:lnSpc>
            </a:pPr>
            <a:r>
              <a:rPr lang="en-US" sz="2000" b="1" i="1" u="sng" dirty="0" smtClean="0"/>
              <a:t>C code:</a:t>
            </a:r>
            <a:endParaRPr lang="en-US" b="1" i="1" u="sng" dirty="0" smtClean="0"/>
          </a:p>
          <a:p>
            <a:pPr>
              <a:lnSpc>
                <a:spcPct val="150000"/>
              </a:lnSpc>
            </a:pPr>
            <a:r>
              <a:rPr lang="en-US" dirty="0" smtClean="0"/>
              <a:t>	</a:t>
            </a:r>
            <a:r>
              <a:rPr lang="en-US" dirty="0" err="1" smtClean="0"/>
              <a:t>struct</a:t>
            </a:r>
            <a:r>
              <a:rPr lang="en-US" dirty="0" smtClean="0"/>
              <a:t> Node{</a:t>
            </a:r>
          </a:p>
          <a:p>
            <a:pPr>
              <a:lnSpc>
                <a:spcPct val="150000"/>
              </a:lnSpc>
            </a:pPr>
            <a:r>
              <a:rPr lang="en-US" dirty="0" smtClean="0"/>
              <a:t>		</a:t>
            </a:r>
            <a:r>
              <a:rPr lang="en-US" dirty="0" err="1" smtClean="0"/>
              <a:t>int</a:t>
            </a:r>
            <a:r>
              <a:rPr lang="en-US" dirty="0" smtClean="0"/>
              <a:t> INFO;</a:t>
            </a:r>
          </a:p>
          <a:p>
            <a:pPr>
              <a:lnSpc>
                <a:spcPct val="150000"/>
              </a:lnSpc>
            </a:pPr>
            <a:r>
              <a:rPr lang="en-US" dirty="0" smtClean="0"/>
              <a:t>		</a:t>
            </a:r>
            <a:r>
              <a:rPr lang="en-US" dirty="0" err="1" smtClean="0"/>
              <a:t>struct</a:t>
            </a:r>
            <a:r>
              <a:rPr lang="en-US" dirty="0" smtClean="0"/>
              <a:t> Node *NEXT;</a:t>
            </a:r>
          </a:p>
          <a:p>
            <a:pPr>
              <a:lnSpc>
                <a:spcPct val="150000"/>
              </a:lnSpc>
            </a:pPr>
            <a:r>
              <a:rPr lang="en-US" dirty="0" smtClean="0"/>
              <a:t>	}; </a:t>
            </a:r>
          </a:p>
          <a:p>
            <a:pPr>
              <a:lnSpc>
                <a:spcPct val="150000"/>
              </a:lnSpc>
            </a:pPr>
            <a:r>
              <a:rPr lang="en-US" dirty="0" smtClean="0">
                <a:solidFill>
                  <a:srgbClr val="FF0000"/>
                </a:solidFill>
              </a:rPr>
              <a:t> </a:t>
            </a:r>
          </a:p>
          <a:p>
            <a:pPr>
              <a:lnSpc>
                <a:spcPct val="150000"/>
              </a:lnSpc>
            </a:pPr>
            <a:r>
              <a:rPr lang="en-US" sz="2000" b="1" i="1" u="sng" dirty="0" smtClean="0"/>
              <a:t>Initialize stack:</a:t>
            </a:r>
          </a:p>
          <a:p>
            <a:pPr>
              <a:lnSpc>
                <a:spcPct val="150000"/>
              </a:lnSpc>
            </a:pPr>
            <a:r>
              <a:rPr lang="en-US" b="1" dirty="0" smtClean="0"/>
              <a:t>Algorithm </a:t>
            </a:r>
            <a:r>
              <a:rPr lang="en-US" b="1" dirty="0" err="1" smtClean="0"/>
              <a:t>Init_LStack</a:t>
            </a:r>
            <a:r>
              <a:rPr lang="en-US" b="1" dirty="0" smtClean="0"/>
              <a:t>( </a:t>
            </a:r>
            <a:r>
              <a:rPr lang="en-US" b="1" dirty="0" err="1" smtClean="0"/>
              <a:t>struct</a:t>
            </a:r>
            <a:r>
              <a:rPr lang="en-US" b="1" dirty="0" smtClean="0"/>
              <a:t> Node *TOP): </a:t>
            </a:r>
            <a:r>
              <a:rPr lang="en-US" dirty="0" smtClean="0"/>
              <a:t>This algorithm initializes a stack by creating empty linked list. TOP represents the last item of stack and pointing to empty linked list.</a:t>
            </a:r>
          </a:p>
          <a:p>
            <a:pPr>
              <a:lnSpc>
                <a:spcPct val="150000"/>
              </a:lnSpc>
            </a:pPr>
            <a:endParaRPr lang="en-US" dirty="0" smtClean="0"/>
          </a:p>
          <a:p>
            <a:pPr>
              <a:lnSpc>
                <a:spcPct val="150000"/>
              </a:lnSpc>
            </a:pPr>
            <a:r>
              <a:rPr lang="en-US" dirty="0" smtClean="0"/>
              <a:t>1.  TOP = NULL 	// NULL means stack is empty</a:t>
            </a:r>
            <a:endParaRPr lang="en-US" b="1" dirty="0" smtClean="0"/>
          </a:p>
          <a:p>
            <a:pPr>
              <a:lnSpc>
                <a:spcPct val="150000"/>
              </a:lnSpc>
            </a:pPr>
            <a:endParaRPr lang="en-US" dirty="0" smtClean="0"/>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Illustration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015663"/>
          </a:xfrm>
          <a:prstGeom prst="rect">
            <a:avLst/>
          </a:prstGeom>
          <a:noFill/>
        </p:spPr>
        <p:txBody>
          <a:bodyPr wrap="square" rtlCol="0">
            <a:spAutoFit/>
          </a:bodyPr>
          <a:lstStyle/>
          <a:p>
            <a:pPr lvl="0"/>
            <a:r>
              <a:rPr lang="en-US" sz="2400" i="1" dirty="0" smtClean="0">
                <a:solidFill>
                  <a:srgbClr val="1D12AE"/>
                </a:solidFill>
              </a:rPr>
              <a:t>Push   8, 56, 57 </a:t>
            </a:r>
          </a:p>
          <a:p>
            <a:r>
              <a:rPr lang="en-US" dirty="0" smtClean="0"/>
              <a:t>  </a:t>
            </a:r>
          </a:p>
          <a:p>
            <a:endParaRPr lang="en-US" dirty="0"/>
          </a:p>
        </p:txBody>
      </p:sp>
      <p:graphicFrame>
        <p:nvGraphicFramePr>
          <p:cNvPr id="7" name="Table 6"/>
          <p:cNvGraphicFramePr>
            <a:graphicFrameLocks noGrp="1"/>
          </p:cNvGraphicFramePr>
          <p:nvPr/>
        </p:nvGraphicFramePr>
        <p:xfrm>
          <a:off x="1905000" y="183896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8</a:t>
                      </a:r>
                      <a:endParaRPr lang="en-US" dirty="0"/>
                    </a:p>
                  </a:txBody>
                  <a:tcPr/>
                </a:tc>
                <a:tc>
                  <a:txBody>
                    <a:bodyPr/>
                    <a:lstStyle/>
                    <a:p>
                      <a:pPr algn="ctr"/>
                      <a:r>
                        <a:rPr lang="en-US" dirty="0" smtClean="0"/>
                        <a:t>NULL</a:t>
                      </a:r>
                      <a:endParaRPr lang="en-US" dirty="0"/>
                    </a:p>
                  </a:txBody>
                  <a:tcPr/>
                </a:tc>
              </a:tr>
            </a:tbl>
          </a:graphicData>
        </a:graphic>
      </p:graphicFrame>
      <p:sp>
        <p:nvSpPr>
          <p:cNvPr id="8" name="TextBox 7"/>
          <p:cNvSpPr txBox="1"/>
          <p:nvPr/>
        </p:nvSpPr>
        <p:spPr>
          <a:xfrm>
            <a:off x="228600" y="1824335"/>
            <a:ext cx="1447800" cy="461665"/>
          </a:xfrm>
          <a:prstGeom prst="rect">
            <a:avLst/>
          </a:prstGeom>
          <a:noFill/>
        </p:spPr>
        <p:txBody>
          <a:bodyPr wrap="square" rtlCol="0">
            <a:spAutoFit/>
          </a:bodyPr>
          <a:lstStyle/>
          <a:p>
            <a:r>
              <a:rPr lang="en-US" sz="2400" dirty="0" smtClean="0"/>
              <a:t>1. Push 8</a:t>
            </a:r>
            <a:endParaRPr lang="en-US" sz="2400" dirty="0"/>
          </a:p>
        </p:txBody>
      </p:sp>
      <p:grpSp>
        <p:nvGrpSpPr>
          <p:cNvPr id="14" name="Group 13"/>
          <p:cNvGrpSpPr/>
          <p:nvPr/>
        </p:nvGrpSpPr>
        <p:grpSpPr>
          <a:xfrm>
            <a:off x="1219200" y="2209800"/>
            <a:ext cx="1295400" cy="781110"/>
            <a:chOff x="1219200" y="2209800"/>
            <a:chExt cx="1295400" cy="781110"/>
          </a:xfrm>
        </p:grpSpPr>
        <p:cxnSp>
          <p:nvCxnSpPr>
            <p:cNvPr id="10" name="Straight Arrow Connector 9"/>
            <p:cNvCxnSpPr/>
            <p:nvPr/>
          </p:nvCxnSpPr>
          <p:spPr>
            <a:xfrm flipV="1">
              <a:off x="1600200" y="2209800"/>
              <a:ext cx="3048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3" name="TextBox 12"/>
            <p:cNvSpPr txBox="1"/>
            <p:nvPr/>
          </p:nvSpPr>
          <p:spPr>
            <a:xfrm>
              <a:off x="1219200" y="2590800"/>
              <a:ext cx="1295400" cy="400110"/>
            </a:xfrm>
            <a:prstGeom prst="rect">
              <a:avLst/>
            </a:prstGeom>
            <a:noFill/>
          </p:spPr>
          <p:txBody>
            <a:bodyPr wrap="square" rtlCol="0">
              <a:spAutoFit/>
            </a:bodyPr>
            <a:lstStyle/>
            <a:p>
              <a:r>
                <a:rPr lang="en-US" sz="2000" dirty="0" smtClean="0"/>
                <a:t>TOP</a:t>
              </a:r>
              <a:endParaRPr lang="en-US" sz="2400" dirty="0"/>
            </a:p>
          </p:txBody>
        </p:sp>
      </p:grpSp>
      <p:sp>
        <p:nvSpPr>
          <p:cNvPr id="16" name="TextBox 15"/>
          <p:cNvSpPr txBox="1"/>
          <p:nvPr/>
        </p:nvSpPr>
        <p:spPr>
          <a:xfrm>
            <a:off x="228600" y="3272135"/>
            <a:ext cx="1524000" cy="461665"/>
          </a:xfrm>
          <a:prstGeom prst="rect">
            <a:avLst/>
          </a:prstGeom>
          <a:noFill/>
        </p:spPr>
        <p:txBody>
          <a:bodyPr wrap="square" rtlCol="0">
            <a:spAutoFit/>
          </a:bodyPr>
          <a:lstStyle/>
          <a:p>
            <a:r>
              <a:rPr lang="en-US" sz="2400" dirty="0" smtClean="0"/>
              <a:t>2. Push 56</a:t>
            </a:r>
            <a:endParaRPr lang="en-US" sz="2400" dirty="0"/>
          </a:p>
        </p:txBody>
      </p:sp>
      <p:graphicFrame>
        <p:nvGraphicFramePr>
          <p:cNvPr id="19" name="Table 18"/>
          <p:cNvGraphicFramePr>
            <a:graphicFrameLocks noGrp="1"/>
          </p:cNvGraphicFramePr>
          <p:nvPr/>
        </p:nvGraphicFramePr>
        <p:xfrm>
          <a:off x="4114800" y="336296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8</a:t>
                      </a:r>
                      <a:endParaRPr lang="en-US" dirty="0"/>
                    </a:p>
                  </a:txBody>
                  <a:tcPr/>
                </a:tc>
                <a:tc>
                  <a:txBody>
                    <a:bodyPr/>
                    <a:lstStyle/>
                    <a:p>
                      <a:pPr algn="ctr"/>
                      <a:r>
                        <a:rPr lang="en-US" dirty="0" smtClean="0"/>
                        <a:t>NULL</a:t>
                      </a:r>
                      <a:endParaRPr lang="en-US" dirty="0"/>
                    </a:p>
                  </a:txBody>
                  <a:tcPr/>
                </a:tc>
              </a:tr>
            </a:tbl>
          </a:graphicData>
        </a:graphic>
      </p:graphicFrame>
      <p:graphicFrame>
        <p:nvGraphicFramePr>
          <p:cNvPr id="21" name="Table 20"/>
          <p:cNvGraphicFramePr>
            <a:graphicFrameLocks noGrp="1"/>
          </p:cNvGraphicFramePr>
          <p:nvPr/>
        </p:nvGraphicFramePr>
        <p:xfrm>
          <a:off x="1981200" y="336296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56</a:t>
                      </a:r>
                      <a:endParaRPr lang="en-US" dirty="0"/>
                    </a:p>
                  </a:txBody>
                  <a:tcPr/>
                </a:tc>
                <a:tc>
                  <a:txBody>
                    <a:bodyPr/>
                    <a:lstStyle/>
                    <a:p>
                      <a:pPr algn="ctr"/>
                      <a:endParaRPr lang="en-US" dirty="0"/>
                    </a:p>
                  </a:txBody>
                  <a:tcPr/>
                </a:tc>
              </a:tr>
            </a:tbl>
          </a:graphicData>
        </a:graphic>
      </p:graphicFrame>
      <p:grpSp>
        <p:nvGrpSpPr>
          <p:cNvPr id="22" name="Group 21"/>
          <p:cNvGrpSpPr/>
          <p:nvPr/>
        </p:nvGrpSpPr>
        <p:grpSpPr>
          <a:xfrm>
            <a:off x="1295400" y="3790890"/>
            <a:ext cx="1295400" cy="781110"/>
            <a:chOff x="1219200" y="2209800"/>
            <a:chExt cx="1295400" cy="781110"/>
          </a:xfrm>
        </p:grpSpPr>
        <p:cxnSp>
          <p:nvCxnSpPr>
            <p:cNvPr id="23" name="Straight Arrow Connector 22"/>
            <p:cNvCxnSpPr/>
            <p:nvPr/>
          </p:nvCxnSpPr>
          <p:spPr>
            <a:xfrm flipV="1">
              <a:off x="1600200" y="2209800"/>
              <a:ext cx="3048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TextBox 23"/>
            <p:cNvSpPr txBox="1"/>
            <p:nvPr/>
          </p:nvSpPr>
          <p:spPr>
            <a:xfrm>
              <a:off x="1219200" y="2590800"/>
              <a:ext cx="1295400" cy="400110"/>
            </a:xfrm>
            <a:prstGeom prst="rect">
              <a:avLst/>
            </a:prstGeom>
            <a:noFill/>
          </p:spPr>
          <p:txBody>
            <a:bodyPr wrap="square" rtlCol="0">
              <a:spAutoFit/>
            </a:bodyPr>
            <a:lstStyle/>
            <a:p>
              <a:r>
                <a:rPr lang="en-US" sz="2000" dirty="0" smtClean="0"/>
                <a:t>TOP</a:t>
              </a:r>
              <a:endParaRPr lang="en-US" sz="2400" dirty="0"/>
            </a:p>
          </p:txBody>
        </p:sp>
      </p:grpSp>
      <p:cxnSp>
        <p:nvCxnSpPr>
          <p:cNvPr id="26" name="Straight Arrow Connector 25"/>
          <p:cNvCxnSpPr/>
          <p:nvPr/>
        </p:nvCxnSpPr>
        <p:spPr>
          <a:xfrm>
            <a:off x="3048000" y="3581400"/>
            <a:ext cx="10668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7" name="TextBox 26"/>
          <p:cNvSpPr txBox="1"/>
          <p:nvPr/>
        </p:nvSpPr>
        <p:spPr>
          <a:xfrm>
            <a:off x="304800" y="4872335"/>
            <a:ext cx="1524000" cy="461665"/>
          </a:xfrm>
          <a:prstGeom prst="rect">
            <a:avLst/>
          </a:prstGeom>
          <a:noFill/>
        </p:spPr>
        <p:txBody>
          <a:bodyPr wrap="square" rtlCol="0">
            <a:spAutoFit/>
          </a:bodyPr>
          <a:lstStyle/>
          <a:p>
            <a:r>
              <a:rPr lang="en-US" sz="2400" dirty="0" smtClean="0"/>
              <a:t>3. Push 57</a:t>
            </a:r>
            <a:endParaRPr lang="en-US" sz="2400" dirty="0"/>
          </a:p>
        </p:txBody>
      </p:sp>
      <p:graphicFrame>
        <p:nvGraphicFramePr>
          <p:cNvPr id="28" name="Table 27"/>
          <p:cNvGraphicFramePr>
            <a:graphicFrameLocks noGrp="1"/>
          </p:cNvGraphicFramePr>
          <p:nvPr/>
        </p:nvGraphicFramePr>
        <p:xfrm>
          <a:off x="6324600" y="488696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8</a:t>
                      </a:r>
                      <a:endParaRPr lang="en-US" dirty="0"/>
                    </a:p>
                  </a:txBody>
                  <a:tcPr/>
                </a:tc>
                <a:tc>
                  <a:txBody>
                    <a:bodyPr/>
                    <a:lstStyle/>
                    <a:p>
                      <a:pPr algn="ctr"/>
                      <a:r>
                        <a:rPr lang="en-US" dirty="0" smtClean="0"/>
                        <a:t>NULL</a:t>
                      </a:r>
                      <a:endParaRPr lang="en-US" dirty="0"/>
                    </a:p>
                  </a:txBody>
                  <a:tcPr/>
                </a:tc>
              </a:tr>
            </a:tbl>
          </a:graphicData>
        </a:graphic>
      </p:graphicFrame>
      <p:graphicFrame>
        <p:nvGraphicFramePr>
          <p:cNvPr id="29" name="Table 28"/>
          <p:cNvGraphicFramePr>
            <a:graphicFrameLocks noGrp="1"/>
          </p:cNvGraphicFramePr>
          <p:nvPr/>
        </p:nvGraphicFramePr>
        <p:xfrm>
          <a:off x="4191000" y="487680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56</a:t>
                      </a:r>
                      <a:endParaRPr lang="en-US" dirty="0"/>
                    </a:p>
                  </a:txBody>
                  <a:tcPr/>
                </a:tc>
                <a:tc>
                  <a:txBody>
                    <a:bodyPr/>
                    <a:lstStyle/>
                    <a:p>
                      <a:pPr algn="ctr"/>
                      <a:endParaRPr lang="en-US" dirty="0"/>
                    </a:p>
                  </a:txBody>
                  <a:tcPr/>
                </a:tc>
              </a:tr>
            </a:tbl>
          </a:graphicData>
        </a:graphic>
      </p:graphicFrame>
      <p:graphicFrame>
        <p:nvGraphicFramePr>
          <p:cNvPr id="30" name="Table 29"/>
          <p:cNvGraphicFramePr>
            <a:graphicFrameLocks noGrp="1"/>
          </p:cNvGraphicFramePr>
          <p:nvPr/>
        </p:nvGraphicFramePr>
        <p:xfrm>
          <a:off x="1981200" y="488696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57</a:t>
                      </a:r>
                      <a:endParaRPr lang="en-US" dirty="0"/>
                    </a:p>
                  </a:txBody>
                  <a:tcPr/>
                </a:tc>
                <a:tc>
                  <a:txBody>
                    <a:bodyPr/>
                    <a:lstStyle/>
                    <a:p>
                      <a:pPr algn="ctr"/>
                      <a:endParaRPr lang="en-US" dirty="0"/>
                    </a:p>
                  </a:txBody>
                  <a:tcPr/>
                </a:tc>
              </a:tr>
            </a:tbl>
          </a:graphicData>
        </a:graphic>
      </p:graphicFrame>
      <p:grpSp>
        <p:nvGrpSpPr>
          <p:cNvPr id="31" name="Group 30"/>
          <p:cNvGrpSpPr/>
          <p:nvPr/>
        </p:nvGrpSpPr>
        <p:grpSpPr>
          <a:xfrm>
            <a:off x="1295400" y="5314890"/>
            <a:ext cx="1295400" cy="781110"/>
            <a:chOff x="1219200" y="2209800"/>
            <a:chExt cx="1295400" cy="781110"/>
          </a:xfrm>
        </p:grpSpPr>
        <p:cxnSp>
          <p:nvCxnSpPr>
            <p:cNvPr id="32" name="Straight Arrow Connector 31"/>
            <p:cNvCxnSpPr/>
            <p:nvPr/>
          </p:nvCxnSpPr>
          <p:spPr>
            <a:xfrm flipV="1">
              <a:off x="1600200" y="2209800"/>
              <a:ext cx="3048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3" name="TextBox 32"/>
            <p:cNvSpPr txBox="1"/>
            <p:nvPr/>
          </p:nvSpPr>
          <p:spPr>
            <a:xfrm>
              <a:off x="1219200" y="2590800"/>
              <a:ext cx="1295400" cy="400110"/>
            </a:xfrm>
            <a:prstGeom prst="rect">
              <a:avLst/>
            </a:prstGeom>
            <a:noFill/>
          </p:spPr>
          <p:txBody>
            <a:bodyPr wrap="square" rtlCol="0">
              <a:spAutoFit/>
            </a:bodyPr>
            <a:lstStyle/>
            <a:p>
              <a:r>
                <a:rPr lang="en-US" sz="2000" dirty="0" smtClean="0"/>
                <a:t>TOP</a:t>
              </a:r>
              <a:endParaRPr lang="en-US" sz="2400" dirty="0"/>
            </a:p>
          </p:txBody>
        </p:sp>
      </p:grpSp>
      <p:cxnSp>
        <p:nvCxnSpPr>
          <p:cNvPr id="34" name="Straight Arrow Connector 33"/>
          <p:cNvCxnSpPr/>
          <p:nvPr/>
        </p:nvCxnSpPr>
        <p:spPr>
          <a:xfrm>
            <a:off x="3124200" y="5105400"/>
            <a:ext cx="10668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Straight Arrow Connector 34"/>
          <p:cNvCxnSpPr/>
          <p:nvPr/>
        </p:nvCxnSpPr>
        <p:spPr>
          <a:xfrm>
            <a:off x="5257800" y="5105400"/>
            <a:ext cx="10668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horizontal)">
                                      <p:cBhvr>
                                        <p:cTn id="21" dur="500"/>
                                        <p:tgtEl>
                                          <p:spTgt spid="22"/>
                                        </p:tgtEl>
                                      </p:cBhvr>
                                    </p:animEffect>
                                  </p:childTnLst>
                                </p:cTn>
                              </p:par>
                              <p:par>
                                <p:cTn id="22" presetID="3" presetClass="entr" presetSubtype="1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linds(horizontal)">
                                      <p:cBhvr>
                                        <p:cTn id="24" dur="500"/>
                                        <p:tgtEl>
                                          <p:spTgt spid="21"/>
                                        </p:tgtEl>
                                      </p:cBhvr>
                                    </p:animEffect>
                                  </p:childTnLst>
                                </p:cTn>
                              </p:par>
                              <p:par>
                                <p:cTn id="25" presetID="3" presetClass="entr" presetSubtype="1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par>
                                <p:cTn id="28" presetID="3" presetClass="entr" presetSubtype="1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linds(horizontal)">
                                      <p:cBhvr>
                                        <p:cTn id="35" dur="500"/>
                                        <p:tgtEl>
                                          <p:spTgt spid="27"/>
                                        </p:tgtEl>
                                      </p:cBhvr>
                                    </p:animEffect>
                                  </p:childTnLst>
                                </p:cTn>
                              </p:par>
                              <p:par>
                                <p:cTn id="36" presetID="3" presetClass="entr" presetSubtype="1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linds(horizontal)">
                                      <p:cBhvr>
                                        <p:cTn id="38" dur="500"/>
                                        <p:tgtEl>
                                          <p:spTgt spid="30"/>
                                        </p:tgtEl>
                                      </p:cBhvr>
                                    </p:animEffect>
                                  </p:childTnLst>
                                </p:cTn>
                              </p:par>
                              <p:par>
                                <p:cTn id="39" presetID="3" presetClass="entr" presetSubtype="1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blinds(horizontal)">
                                      <p:cBhvr>
                                        <p:cTn id="41" dur="500"/>
                                        <p:tgtEl>
                                          <p:spTgt spid="34"/>
                                        </p:tgtEl>
                                      </p:cBhvr>
                                    </p:animEffect>
                                  </p:childTnLst>
                                </p:cTn>
                              </p:par>
                              <p:par>
                                <p:cTn id="42" presetID="3" presetClass="entr" presetSubtype="1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par>
                                <p:cTn id="45" presetID="3" presetClass="entr" presetSubtype="1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par>
                                <p:cTn id="48" presetID="3" presetClass="entr" presetSubtype="1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linds(horizontal)">
                                      <p:cBhvr>
                                        <p:cTn id="50" dur="500"/>
                                        <p:tgtEl>
                                          <p:spTgt spid="28"/>
                                        </p:tgtEl>
                                      </p:cBhvr>
                                    </p:animEffect>
                                  </p:childTnLst>
                                </p:cTn>
                              </p:par>
                              <p:par>
                                <p:cTn id="51" presetID="3" presetClass="entr" presetSubtype="1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linds(horizontal)">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Push operation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2169825"/>
          </a:xfrm>
          <a:prstGeom prst="rect">
            <a:avLst/>
          </a:prstGeom>
          <a:noFill/>
        </p:spPr>
        <p:txBody>
          <a:bodyPr wrap="square" rtlCol="0">
            <a:spAutoFit/>
          </a:bodyPr>
          <a:lstStyle/>
          <a:p>
            <a:pPr>
              <a:lnSpc>
                <a:spcPct val="150000"/>
              </a:lnSpc>
            </a:pPr>
            <a:r>
              <a:rPr lang="en-US" dirty="0" smtClean="0"/>
              <a:t>This algorithm inserts an element into stack by inserting as first node into linked list. </a:t>
            </a:r>
            <a:r>
              <a:rPr lang="en-US" b="1" dirty="0" smtClean="0">
                <a:solidFill>
                  <a:srgbClr val="FF0000"/>
                </a:solidFill>
              </a:rPr>
              <a:t>Item</a:t>
            </a:r>
            <a:r>
              <a:rPr lang="en-US" dirty="0" smtClean="0"/>
              <a:t> is element which is to be inserted. </a:t>
            </a:r>
            <a:r>
              <a:rPr lang="en-US" b="1" dirty="0" smtClean="0">
                <a:solidFill>
                  <a:srgbClr val="FF0000"/>
                </a:solidFill>
              </a:rPr>
              <a:t>TOP</a:t>
            </a:r>
            <a:r>
              <a:rPr lang="en-US" dirty="0" smtClean="0"/>
              <a:t> is pointing to last inserted node i.e. first node of linked list.</a:t>
            </a:r>
          </a:p>
          <a:p>
            <a:endParaRPr lang="en-US" dirty="0" smtClean="0"/>
          </a:p>
          <a:p>
            <a:endParaRPr lang="en-US" dirty="0" smtClean="0"/>
          </a:p>
          <a:p>
            <a:endParaRPr lang="en-US" dirty="0"/>
          </a:p>
        </p:txBody>
      </p:sp>
      <p:sp>
        <p:nvSpPr>
          <p:cNvPr id="7" name="TextBox 6"/>
          <p:cNvSpPr txBox="1"/>
          <p:nvPr/>
        </p:nvSpPr>
        <p:spPr>
          <a:xfrm>
            <a:off x="228600" y="2286000"/>
            <a:ext cx="8382000" cy="3831818"/>
          </a:xfrm>
          <a:prstGeom prst="rect">
            <a:avLst/>
          </a:prstGeom>
          <a:solidFill>
            <a:schemeClr val="bg1">
              <a:lumMod val="85000"/>
            </a:schemeClr>
          </a:solidFill>
        </p:spPr>
        <p:txBody>
          <a:bodyPr wrap="square" rtlCol="0">
            <a:spAutoFit/>
          </a:bodyPr>
          <a:lstStyle/>
          <a:p>
            <a:pPr marL="342900" indent="-342900">
              <a:lnSpc>
                <a:spcPct val="150000"/>
              </a:lnSpc>
            </a:pPr>
            <a:r>
              <a:rPr lang="en-US" b="1" dirty="0" smtClean="0"/>
              <a:t>Algorithm </a:t>
            </a:r>
            <a:r>
              <a:rPr lang="en-US" b="1" dirty="0" err="1" smtClean="0"/>
              <a:t>Lpush</a:t>
            </a:r>
            <a:r>
              <a:rPr lang="en-US" b="1" dirty="0" smtClean="0"/>
              <a:t>(</a:t>
            </a:r>
            <a:r>
              <a:rPr lang="en-US" b="1" dirty="0" err="1" smtClean="0"/>
              <a:t>struct</a:t>
            </a:r>
            <a:r>
              <a:rPr lang="en-US" b="1" dirty="0" smtClean="0"/>
              <a:t> Node *TOP,  </a:t>
            </a:r>
            <a:r>
              <a:rPr lang="en-US" b="1" dirty="0" err="1" smtClean="0"/>
              <a:t>int</a:t>
            </a:r>
            <a:r>
              <a:rPr lang="en-US" b="1" dirty="0" smtClean="0"/>
              <a:t> Item)</a:t>
            </a:r>
            <a:endParaRPr lang="en-US" dirty="0" smtClean="0"/>
          </a:p>
          <a:p>
            <a:pPr marL="342900" indent="-342900">
              <a:lnSpc>
                <a:spcPct val="150000"/>
              </a:lnSpc>
              <a:buFontTx/>
              <a:buAutoNum type="arabicPeriod"/>
            </a:pPr>
            <a:r>
              <a:rPr lang="en-US" dirty="0" err="1" smtClean="0"/>
              <a:t>struct</a:t>
            </a:r>
            <a:r>
              <a:rPr lang="en-US" dirty="0" smtClean="0"/>
              <a:t> Node *</a:t>
            </a:r>
            <a:r>
              <a:rPr lang="en-US" dirty="0" err="1" smtClean="0"/>
              <a:t>New_Node</a:t>
            </a:r>
            <a:endParaRPr lang="en-US" dirty="0" smtClean="0"/>
          </a:p>
          <a:p>
            <a:pPr marL="342900" indent="-342900">
              <a:lnSpc>
                <a:spcPct val="150000"/>
              </a:lnSpc>
              <a:buAutoNum type="arabicPeriod"/>
            </a:pPr>
            <a:r>
              <a:rPr lang="en-US" dirty="0" err="1" smtClean="0"/>
              <a:t>New_Node</a:t>
            </a:r>
            <a:r>
              <a:rPr lang="en-US" dirty="0" smtClean="0"/>
              <a:t> = Allocate memory</a:t>
            </a:r>
          </a:p>
          <a:p>
            <a:pPr marL="342900" indent="-342900">
              <a:lnSpc>
                <a:spcPct val="150000"/>
              </a:lnSpc>
              <a:buAutoNum type="arabicPeriod"/>
            </a:pPr>
            <a:r>
              <a:rPr lang="en-US" dirty="0" smtClean="0"/>
              <a:t>If(</a:t>
            </a:r>
            <a:r>
              <a:rPr lang="en-US" dirty="0" err="1" smtClean="0"/>
              <a:t>New_Node</a:t>
            </a:r>
            <a:r>
              <a:rPr lang="en-US" dirty="0" smtClean="0"/>
              <a:t> == NULL)			</a:t>
            </a:r>
            <a:r>
              <a:rPr lang="en-US" dirty="0" smtClean="0">
                <a:solidFill>
                  <a:srgbClr val="FF0000"/>
                </a:solidFill>
              </a:rPr>
              <a:t>\\ Check overflow condition</a:t>
            </a:r>
          </a:p>
          <a:p>
            <a:pPr marL="342900" indent="-342900">
              <a:lnSpc>
                <a:spcPct val="150000"/>
              </a:lnSpc>
              <a:buAutoNum type="arabicPeriod"/>
            </a:pPr>
            <a:r>
              <a:rPr lang="en-US" dirty="0" smtClean="0"/>
              <a:t> 	Display “Unable to allocate memory”</a:t>
            </a:r>
          </a:p>
          <a:p>
            <a:pPr marL="342900" indent="-342900">
              <a:lnSpc>
                <a:spcPct val="150000"/>
              </a:lnSpc>
              <a:buAutoNum type="arabicPeriod"/>
            </a:pPr>
            <a:r>
              <a:rPr lang="en-US" dirty="0" smtClean="0"/>
              <a:t> 	Exit </a:t>
            </a:r>
            <a:r>
              <a:rPr lang="en-US" dirty="0" smtClean="0">
                <a:solidFill>
                  <a:srgbClr val="FF0000"/>
                </a:solidFill>
              </a:rPr>
              <a:t>//return</a:t>
            </a:r>
          </a:p>
          <a:p>
            <a:pPr marL="342900" indent="-342900">
              <a:lnSpc>
                <a:spcPct val="150000"/>
              </a:lnSpc>
              <a:buAutoNum type="arabicPeriod"/>
            </a:pPr>
            <a:r>
              <a:rPr lang="en-US" dirty="0" err="1" smtClean="0"/>
              <a:t>New_Node</a:t>
            </a:r>
            <a:r>
              <a:rPr lang="en-US" dirty="0" smtClean="0"/>
              <a:t> -&gt; INFO = Item</a:t>
            </a:r>
          </a:p>
          <a:p>
            <a:pPr marL="342900" indent="-342900">
              <a:lnSpc>
                <a:spcPct val="150000"/>
              </a:lnSpc>
              <a:buAutoNum type="arabicPeriod"/>
            </a:pPr>
            <a:r>
              <a:rPr lang="en-US" dirty="0" err="1" smtClean="0"/>
              <a:t>New_Node</a:t>
            </a:r>
            <a:r>
              <a:rPr lang="en-US" dirty="0" smtClean="0"/>
              <a:t> -&gt;NEXT = TOP</a:t>
            </a:r>
          </a:p>
          <a:p>
            <a:pPr marL="342900" indent="-342900">
              <a:lnSpc>
                <a:spcPct val="150000"/>
              </a:lnSpc>
              <a:buAutoNum type="arabicPeriod"/>
            </a:pPr>
            <a:r>
              <a:rPr lang="en-US" dirty="0" smtClean="0"/>
              <a:t>TOP = </a:t>
            </a:r>
            <a:r>
              <a:rPr lang="en-US" dirty="0" err="1" smtClean="0"/>
              <a:t>New_Node</a:t>
            </a:r>
            <a:endParaRPr lang="en-US" dirty="0" smtClean="0"/>
          </a:p>
        </p:txBody>
      </p:sp>
      <p:sp>
        <p:nvSpPr>
          <p:cNvPr id="8" name="TextBox 7"/>
          <p:cNvSpPr txBox="1"/>
          <p:nvPr/>
        </p:nvSpPr>
        <p:spPr>
          <a:xfrm>
            <a:off x="228600" y="6172200"/>
            <a:ext cx="8305800" cy="369332"/>
          </a:xfrm>
          <a:prstGeom prst="rect">
            <a:avLst/>
          </a:prstGeom>
          <a:noFill/>
        </p:spPr>
        <p:txBody>
          <a:bodyPr wrap="square" rtlCol="0">
            <a:spAutoFit/>
          </a:bodyPr>
          <a:lstStyle/>
          <a:p>
            <a:r>
              <a:rPr lang="en-US" dirty="0" smtClean="0"/>
              <a:t>Complexity = O(1)</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Illustration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015663"/>
          </a:xfrm>
          <a:prstGeom prst="rect">
            <a:avLst/>
          </a:prstGeom>
          <a:noFill/>
        </p:spPr>
        <p:txBody>
          <a:bodyPr wrap="square" rtlCol="0">
            <a:spAutoFit/>
          </a:bodyPr>
          <a:lstStyle/>
          <a:p>
            <a:pPr lvl="0"/>
            <a:r>
              <a:rPr lang="en-US" sz="2400" i="1" dirty="0" smtClean="0">
                <a:solidFill>
                  <a:srgbClr val="1D12AE"/>
                </a:solidFill>
              </a:rPr>
              <a:t> </a:t>
            </a:r>
          </a:p>
          <a:p>
            <a:r>
              <a:rPr lang="en-US" dirty="0" smtClean="0"/>
              <a:t>  </a:t>
            </a:r>
          </a:p>
          <a:p>
            <a:endParaRPr lang="en-US" dirty="0"/>
          </a:p>
        </p:txBody>
      </p:sp>
      <p:graphicFrame>
        <p:nvGraphicFramePr>
          <p:cNvPr id="7" name="Table 6"/>
          <p:cNvGraphicFramePr>
            <a:graphicFrameLocks noGrp="1"/>
          </p:cNvGraphicFramePr>
          <p:nvPr/>
        </p:nvGraphicFramePr>
        <p:xfrm>
          <a:off x="1905000" y="359156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8</a:t>
                      </a:r>
                      <a:endParaRPr lang="en-US" dirty="0"/>
                    </a:p>
                  </a:txBody>
                  <a:tcPr/>
                </a:tc>
                <a:tc>
                  <a:txBody>
                    <a:bodyPr/>
                    <a:lstStyle/>
                    <a:p>
                      <a:pPr algn="ctr"/>
                      <a:r>
                        <a:rPr lang="en-US" dirty="0" smtClean="0"/>
                        <a:t>NULL</a:t>
                      </a:r>
                      <a:endParaRPr lang="en-US" dirty="0"/>
                    </a:p>
                  </a:txBody>
                  <a:tcPr/>
                </a:tc>
              </a:tr>
            </a:tbl>
          </a:graphicData>
        </a:graphic>
      </p:graphicFrame>
      <p:sp>
        <p:nvSpPr>
          <p:cNvPr id="8" name="TextBox 7"/>
          <p:cNvSpPr txBox="1"/>
          <p:nvPr/>
        </p:nvSpPr>
        <p:spPr>
          <a:xfrm>
            <a:off x="228600" y="4876800"/>
            <a:ext cx="5029200" cy="461665"/>
          </a:xfrm>
          <a:prstGeom prst="rect">
            <a:avLst/>
          </a:prstGeom>
          <a:noFill/>
        </p:spPr>
        <p:txBody>
          <a:bodyPr wrap="square" rtlCol="0">
            <a:spAutoFit/>
          </a:bodyPr>
          <a:lstStyle/>
          <a:p>
            <a:r>
              <a:rPr lang="en-US" sz="2400" dirty="0" smtClean="0"/>
              <a:t>3. Pop		</a:t>
            </a:r>
            <a:r>
              <a:rPr lang="en-US" sz="2400" dirty="0" smtClean="0">
                <a:solidFill>
                  <a:srgbClr val="C00000"/>
                </a:solidFill>
              </a:rPr>
              <a:t>TOP = NULL</a:t>
            </a:r>
            <a:endParaRPr lang="en-US" sz="2400" dirty="0">
              <a:solidFill>
                <a:srgbClr val="C00000"/>
              </a:solidFill>
            </a:endParaRPr>
          </a:p>
        </p:txBody>
      </p:sp>
      <p:grpSp>
        <p:nvGrpSpPr>
          <p:cNvPr id="2" name="Group 13"/>
          <p:cNvGrpSpPr/>
          <p:nvPr/>
        </p:nvGrpSpPr>
        <p:grpSpPr>
          <a:xfrm>
            <a:off x="1219200" y="3962400"/>
            <a:ext cx="1295400" cy="781110"/>
            <a:chOff x="1219200" y="2209800"/>
            <a:chExt cx="1295400" cy="781110"/>
          </a:xfrm>
        </p:grpSpPr>
        <p:cxnSp>
          <p:nvCxnSpPr>
            <p:cNvPr id="10" name="Straight Arrow Connector 9"/>
            <p:cNvCxnSpPr/>
            <p:nvPr/>
          </p:nvCxnSpPr>
          <p:spPr>
            <a:xfrm flipV="1">
              <a:off x="1600200" y="2209800"/>
              <a:ext cx="3048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3" name="TextBox 12"/>
            <p:cNvSpPr txBox="1"/>
            <p:nvPr/>
          </p:nvSpPr>
          <p:spPr>
            <a:xfrm>
              <a:off x="1219200" y="2590800"/>
              <a:ext cx="1295400" cy="400110"/>
            </a:xfrm>
            <a:prstGeom prst="rect">
              <a:avLst/>
            </a:prstGeom>
            <a:noFill/>
          </p:spPr>
          <p:txBody>
            <a:bodyPr wrap="square" rtlCol="0">
              <a:spAutoFit/>
            </a:bodyPr>
            <a:lstStyle/>
            <a:p>
              <a:r>
                <a:rPr lang="en-US" sz="2000" dirty="0" smtClean="0"/>
                <a:t>TOP</a:t>
              </a:r>
              <a:endParaRPr lang="en-US" sz="2400" dirty="0"/>
            </a:p>
          </p:txBody>
        </p:sp>
      </p:grpSp>
      <p:sp>
        <p:nvSpPr>
          <p:cNvPr id="16" name="TextBox 15"/>
          <p:cNvSpPr txBox="1"/>
          <p:nvPr/>
        </p:nvSpPr>
        <p:spPr>
          <a:xfrm>
            <a:off x="228600" y="2357735"/>
            <a:ext cx="1524000" cy="461665"/>
          </a:xfrm>
          <a:prstGeom prst="rect">
            <a:avLst/>
          </a:prstGeom>
          <a:noFill/>
        </p:spPr>
        <p:txBody>
          <a:bodyPr wrap="square" rtlCol="0">
            <a:spAutoFit/>
          </a:bodyPr>
          <a:lstStyle/>
          <a:p>
            <a:r>
              <a:rPr lang="en-US" sz="2400" dirty="0" smtClean="0"/>
              <a:t>1. Pop</a:t>
            </a:r>
            <a:endParaRPr lang="en-US" sz="2400" dirty="0"/>
          </a:p>
        </p:txBody>
      </p:sp>
      <p:graphicFrame>
        <p:nvGraphicFramePr>
          <p:cNvPr id="19" name="Table 18"/>
          <p:cNvGraphicFramePr>
            <a:graphicFrameLocks noGrp="1"/>
          </p:cNvGraphicFramePr>
          <p:nvPr/>
        </p:nvGraphicFramePr>
        <p:xfrm>
          <a:off x="4114800" y="236220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8</a:t>
                      </a:r>
                      <a:endParaRPr lang="en-US" dirty="0"/>
                    </a:p>
                  </a:txBody>
                  <a:tcPr/>
                </a:tc>
                <a:tc>
                  <a:txBody>
                    <a:bodyPr/>
                    <a:lstStyle/>
                    <a:p>
                      <a:pPr algn="ctr"/>
                      <a:r>
                        <a:rPr lang="en-US" dirty="0" smtClean="0"/>
                        <a:t>NULL</a:t>
                      </a:r>
                      <a:endParaRPr lang="en-US" dirty="0"/>
                    </a:p>
                  </a:txBody>
                  <a:tcPr/>
                </a:tc>
              </a:tr>
            </a:tbl>
          </a:graphicData>
        </a:graphic>
      </p:graphicFrame>
      <p:graphicFrame>
        <p:nvGraphicFramePr>
          <p:cNvPr id="21" name="Table 20"/>
          <p:cNvGraphicFramePr>
            <a:graphicFrameLocks noGrp="1"/>
          </p:cNvGraphicFramePr>
          <p:nvPr/>
        </p:nvGraphicFramePr>
        <p:xfrm>
          <a:off x="1905000" y="237236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56</a:t>
                      </a:r>
                      <a:endParaRPr lang="en-US" dirty="0"/>
                    </a:p>
                  </a:txBody>
                  <a:tcPr/>
                </a:tc>
                <a:tc>
                  <a:txBody>
                    <a:bodyPr/>
                    <a:lstStyle/>
                    <a:p>
                      <a:pPr algn="ctr"/>
                      <a:endParaRPr lang="en-US" dirty="0"/>
                    </a:p>
                  </a:txBody>
                  <a:tcPr/>
                </a:tc>
              </a:tr>
            </a:tbl>
          </a:graphicData>
        </a:graphic>
      </p:graphicFrame>
      <p:grpSp>
        <p:nvGrpSpPr>
          <p:cNvPr id="3" name="Group 21"/>
          <p:cNvGrpSpPr/>
          <p:nvPr/>
        </p:nvGrpSpPr>
        <p:grpSpPr>
          <a:xfrm>
            <a:off x="1219200" y="2743200"/>
            <a:ext cx="1295400" cy="781110"/>
            <a:chOff x="1219200" y="2209800"/>
            <a:chExt cx="1295400" cy="781110"/>
          </a:xfrm>
        </p:grpSpPr>
        <p:cxnSp>
          <p:nvCxnSpPr>
            <p:cNvPr id="23" name="Straight Arrow Connector 22"/>
            <p:cNvCxnSpPr/>
            <p:nvPr/>
          </p:nvCxnSpPr>
          <p:spPr>
            <a:xfrm flipV="1">
              <a:off x="1600200" y="2209800"/>
              <a:ext cx="3048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TextBox 23"/>
            <p:cNvSpPr txBox="1"/>
            <p:nvPr/>
          </p:nvSpPr>
          <p:spPr>
            <a:xfrm>
              <a:off x="1219200" y="2590800"/>
              <a:ext cx="1295400" cy="400110"/>
            </a:xfrm>
            <a:prstGeom prst="rect">
              <a:avLst/>
            </a:prstGeom>
            <a:noFill/>
          </p:spPr>
          <p:txBody>
            <a:bodyPr wrap="square" rtlCol="0">
              <a:spAutoFit/>
            </a:bodyPr>
            <a:lstStyle/>
            <a:p>
              <a:r>
                <a:rPr lang="en-US" sz="2000" dirty="0" smtClean="0"/>
                <a:t>TOP</a:t>
              </a:r>
              <a:endParaRPr lang="en-US" sz="2400" dirty="0"/>
            </a:p>
          </p:txBody>
        </p:sp>
      </p:grpSp>
      <p:cxnSp>
        <p:nvCxnSpPr>
          <p:cNvPr id="26" name="Straight Arrow Connector 25"/>
          <p:cNvCxnSpPr/>
          <p:nvPr/>
        </p:nvCxnSpPr>
        <p:spPr>
          <a:xfrm>
            <a:off x="3048000" y="2590800"/>
            <a:ext cx="10668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7" name="TextBox 26"/>
          <p:cNvSpPr txBox="1"/>
          <p:nvPr/>
        </p:nvSpPr>
        <p:spPr>
          <a:xfrm>
            <a:off x="228600" y="3581400"/>
            <a:ext cx="1524000" cy="461665"/>
          </a:xfrm>
          <a:prstGeom prst="rect">
            <a:avLst/>
          </a:prstGeom>
          <a:noFill/>
        </p:spPr>
        <p:txBody>
          <a:bodyPr wrap="square" rtlCol="0">
            <a:spAutoFit/>
          </a:bodyPr>
          <a:lstStyle/>
          <a:p>
            <a:r>
              <a:rPr lang="en-US" sz="2400" dirty="0" smtClean="0"/>
              <a:t>2. Pop</a:t>
            </a:r>
            <a:endParaRPr lang="en-US" sz="2400" dirty="0"/>
          </a:p>
        </p:txBody>
      </p:sp>
      <p:graphicFrame>
        <p:nvGraphicFramePr>
          <p:cNvPr id="28" name="Table 27"/>
          <p:cNvGraphicFramePr>
            <a:graphicFrameLocks noGrp="1"/>
          </p:cNvGraphicFramePr>
          <p:nvPr/>
        </p:nvGraphicFramePr>
        <p:xfrm>
          <a:off x="6172200" y="115316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8</a:t>
                      </a:r>
                      <a:endParaRPr lang="en-US" dirty="0"/>
                    </a:p>
                  </a:txBody>
                  <a:tcPr/>
                </a:tc>
                <a:tc>
                  <a:txBody>
                    <a:bodyPr/>
                    <a:lstStyle/>
                    <a:p>
                      <a:pPr algn="ctr"/>
                      <a:r>
                        <a:rPr lang="en-US" dirty="0" smtClean="0"/>
                        <a:t>NULL</a:t>
                      </a:r>
                      <a:endParaRPr lang="en-US" dirty="0"/>
                    </a:p>
                  </a:txBody>
                  <a:tcPr/>
                </a:tc>
              </a:tr>
            </a:tbl>
          </a:graphicData>
        </a:graphic>
      </p:graphicFrame>
      <p:graphicFrame>
        <p:nvGraphicFramePr>
          <p:cNvPr id="29" name="Table 28"/>
          <p:cNvGraphicFramePr>
            <a:graphicFrameLocks noGrp="1"/>
          </p:cNvGraphicFramePr>
          <p:nvPr/>
        </p:nvGraphicFramePr>
        <p:xfrm>
          <a:off x="4038600" y="114300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56</a:t>
                      </a:r>
                      <a:endParaRPr lang="en-US" dirty="0"/>
                    </a:p>
                  </a:txBody>
                  <a:tcPr/>
                </a:tc>
                <a:tc>
                  <a:txBody>
                    <a:bodyPr/>
                    <a:lstStyle/>
                    <a:p>
                      <a:pPr algn="ctr"/>
                      <a:endParaRPr lang="en-US" dirty="0"/>
                    </a:p>
                  </a:txBody>
                  <a:tcPr/>
                </a:tc>
              </a:tr>
            </a:tbl>
          </a:graphicData>
        </a:graphic>
      </p:graphicFrame>
      <p:graphicFrame>
        <p:nvGraphicFramePr>
          <p:cNvPr id="30" name="Table 29"/>
          <p:cNvGraphicFramePr>
            <a:graphicFrameLocks noGrp="1"/>
          </p:cNvGraphicFramePr>
          <p:nvPr/>
        </p:nvGraphicFramePr>
        <p:xfrm>
          <a:off x="1905000" y="1143000"/>
          <a:ext cx="1295400" cy="370840"/>
        </p:xfrm>
        <a:graphic>
          <a:graphicData uri="http://schemas.openxmlformats.org/drawingml/2006/table">
            <a:tbl>
              <a:tblPr firstRow="1" bandRow="1">
                <a:tableStyleId>{5940675A-B579-460E-94D1-54222C63F5DA}</a:tableStyleId>
              </a:tblPr>
              <a:tblGrid>
                <a:gridCol w="533400"/>
                <a:gridCol w="762000"/>
              </a:tblGrid>
              <a:tr h="370840">
                <a:tc>
                  <a:txBody>
                    <a:bodyPr/>
                    <a:lstStyle/>
                    <a:p>
                      <a:pPr algn="ctr"/>
                      <a:r>
                        <a:rPr lang="en-US" dirty="0" smtClean="0"/>
                        <a:t>57</a:t>
                      </a:r>
                      <a:endParaRPr lang="en-US" dirty="0"/>
                    </a:p>
                  </a:txBody>
                  <a:tcPr/>
                </a:tc>
                <a:tc>
                  <a:txBody>
                    <a:bodyPr/>
                    <a:lstStyle/>
                    <a:p>
                      <a:pPr algn="ctr"/>
                      <a:endParaRPr lang="en-US" dirty="0"/>
                    </a:p>
                  </a:txBody>
                  <a:tcPr/>
                </a:tc>
              </a:tr>
            </a:tbl>
          </a:graphicData>
        </a:graphic>
      </p:graphicFrame>
      <p:grpSp>
        <p:nvGrpSpPr>
          <p:cNvPr id="4" name="Group 30"/>
          <p:cNvGrpSpPr/>
          <p:nvPr/>
        </p:nvGrpSpPr>
        <p:grpSpPr>
          <a:xfrm>
            <a:off x="1219200" y="1447800"/>
            <a:ext cx="1295400" cy="781110"/>
            <a:chOff x="1219200" y="2209800"/>
            <a:chExt cx="1295400" cy="781110"/>
          </a:xfrm>
        </p:grpSpPr>
        <p:cxnSp>
          <p:nvCxnSpPr>
            <p:cNvPr id="32" name="Straight Arrow Connector 31"/>
            <p:cNvCxnSpPr/>
            <p:nvPr/>
          </p:nvCxnSpPr>
          <p:spPr>
            <a:xfrm flipV="1">
              <a:off x="1600200" y="2209800"/>
              <a:ext cx="3048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3" name="TextBox 32"/>
            <p:cNvSpPr txBox="1"/>
            <p:nvPr/>
          </p:nvSpPr>
          <p:spPr>
            <a:xfrm>
              <a:off x="1219200" y="2590800"/>
              <a:ext cx="1295400" cy="400110"/>
            </a:xfrm>
            <a:prstGeom prst="rect">
              <a:avLst/>
            </a:prstGeom>
            <a:noFill/>
          </p:spPr>
          <p:txBody>
            <a:bodyPr wrap="square" rtlCol="0">
              <a:spAutoFit/>
            </a:bodyPr>
            <a:lstStyle/>
            <a:p>
              <a:r>
                <a:rPr lang="en-US" sz="2000" dirty="0" smtClean="0"/>
                <a:t>TOP</a:t>
              </a:r>
              <a:endParaRPr lang="en-US" sz="2400" dirty="0"/>
            </a:p>
          </p:txBody>
        </p:sp>
      </p:grpSp>
      <p:cxnSp>
        <p:nvCxnSpPr>
          <p:cNvPr id="34" name="Straight Arrow Connector 33"/>
          <p:cNvCxnSpPr/>
          <p:nvPr/>
        </p:nvCxnSpPr>
        <p:spPr>
          <a:xfrm>
            <a:off x="2971800" y="1295400"/>
            <a:ext cx="10668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Straight Arrow Connector 34"/>
          <p:cNvCxnSpPr/>
          <p:nvPr/>
        </p:nvCxnSpPr>
        <p:spPr>
          <a:xfrm>
            <a:off x="5105400" y="1295400"/>
            <a:ext cx="10668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1" name="TextBox 30"/>
          <p:cNvSpPr txBox="1"/>
          <p:nvPr/>
        </p:nvSpPr>
        <p:spPr>
          <a:xfrm>
            <a:off x="228600" y="5634335"/>
            <a:ext cx="5029200" cy="461665"/>
          </a:xfrm>
          <a:prstGeom prst="rect">
            <a:avLst/>
          </a:prstGeom>
          <a:noFill/>
        </p:spPr>
        <p:txBody>
          <a:bodyPr wrap="square" rtlCol="0">
            <a:spAutoFit/>
          </a:bodyPr>
          <a:lstStyle/>
          <a:p>
            <a:r>
              <a:rPr lang="en-US" sz="2400" dirty="0" smtClean="0"/>
              <a:t>4. Pop		</a:t>
            </a:r>
            <a:r>
              <a:rPr lang="en-US" sz="2400" dirty="0" smtClean="0">
                <a:solidFill>
                  <a:srgbClr val="C00000"/>
                </a:solidFill>
              </a:rPr>
              <a:t>Underflow</a:t>
            </a:r>
            <a:endParaRPr lang="en-US" sz="24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par>
                                <p:cTn id="17" presetID="3" presetClass="entr" presetSubtype="1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linds(horizontal)">
                                      <p:cBhvr>
                                        <p:cTn id="24" dur="500"/>
                                        <p:tgtEl>
                                          <p:spTgt spid="27"/>
                                        </p:tgtEl>
                                      </p:cBhvr>
                                    </p:animEffect>
                                  </p:childTnLst>
                                </p:cTn>
                              </p:par>
                              <p:par>
                                <p:cTn id="25" presetID="3" presetClass="entr" presetSubtype="1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par>
                                <p:cTn id="28" presetID="3" presetClass="entr" presetSubtype="1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linds(horizontal)">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27"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Pop operation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338828"/>
          </a:xfrm>
          <a:prstGeom prst="rect">
            <a:avLst/>
          </a:prstGeom>
          <a:noFill/>
        </p:spPr>
        <p:txBody>
          <a:bodyPr wrap="square" rtlCol="0">
            <a:spAutoFit/>
          </a:bodyPr>
          <a:lstStyle/>
          <a:p>
            <a:pPr>
              <a:lnSpc>
                <a:spcPct val="150000"/>
              </a:lnSpc>
            </a:pPr>
            <a:r>
              <a:rPr lang="en-US" dirty="0" smtClean="0"/>
              <a:t>This algorithm returns an element from stack TOP. Item is local variable. </a:t>
            </a:r>
          </a:p>
          <a:p>
            <a:endParaRPr lang="en-US" dirty="0" smtClean="0"/>
          </a:p>
          <a:p>
            <a:endParaRPr lang="en-US" dirty="0" smtClean="0"/>
          </a:p>
          <a:p>
            <a:endParaRPr lang="en-US" dirty="0"/>
          </a:p>
        </p:txBody>
      </p:sp>
      <p:sp>
        <p:nvSpPr>
          <p:cNvPr id="7" name="TextBox 6"/>
          <p:cNvSpPr txBox="1"/>
          <p:nvPr/>
        </p:nvSpPr>
        <p:spPr>
          <a:xfrm>
            <a:off x="228600" y="1806982"/>
            <a:ext cx="8382000" cy="4247317"/>
          </a:xfrm>
          <a:prstGeom prst="rect">
            <a:avLst/>
          </a:prstGeom>
          <a:solidFill>
            <a:schemeClr val="bg1">
              <a:lumMod val="85000"/>
            </a:schemeClr>
          </a:solidFill>
        </p:spPr>
        <p:txBody>
          <a:bodyPr wrap="square" rtlCol="0">
            <a:spAutoFit/>
          </a:bodyPr>
          <a:lstStyle/>
          <a:p>
            <a:pPr marL="342900" indent="-342900">
              <a:lnSpc>
                <a:spcPct val="150000"/>
              </a:lnSpc>
              <a:buAutoNum type="arabicPeriod"/>
            </a:pPr>
            <a:r>
              <a:rPr lang="en-US" b="1" dirty="0" smtClean="0"/>
              <a:t>Algorithm </a:t>
            </a:r>
            <a:r>
              <a:rPr lang="en-US" b="1" dirty="0" err="1" smtClean="0"/>
              <a:t>LPop</a:t>
            </a:r>
            <a:r>
              <a:rPr lang="en-US" b="1" dirty="0" smtClean="0"/>
              <a:t>(</a:t>
            </a:r>
            <a:r>
              <a:rPr lang="en-US" b="1" dirty="0" err="1" smtClean="0"/>
              <a:t>struct</a:t>
            </a:r>
            <a:r>
              <a:rPr lang="en-US" b="1" dirty="0" smtClean="0"/>
              <a:t> Node *TOP)</a:t>
            </a:r>
            <a:endParaRPr lang="en-US" dirty="0" smtClean="0"/>
          </a:p>
          <a:p>
            <a:pPr marL="342900" indent="-342900">
              <a:lnSpc>
                <a:spcPct val="150000"/>
              </a:lnSpc>
              <a:buAutoNum type="arabicPeriod"/>
            </a:pPr>
            <a:r>
              <a:rPr lang="en-US" dirty="0" err="1" smtClean="0"/>
              <a:t>struct</a:t>
            </a:r>
            <a:r>
              <a:rPr lang="en-US" dirty="0" smtClean="0"/>
              <a:t> Node *Temp</a:t>
            </a:r>
          </a:p>
          <a:p>
            <a:pPr marL="342900" indent="-342900">
              <a:lnSpc>
                <a:spcPct val="150000"/>
              </a:lnSpc>
              <a:buAutoNum type="arabicPeriod"/>
            </a:pPr>
            <a:r>
              <a:rPr lang="en-US" dirty="0" smtClean="0"/>
              <a:t>Temp = TOP</a:t>
            </a:r>
          </a:p>
          <a:p>
            <a:pPr marL="342900" indent="-342900">
              <a:lnSpc>
                <a:spcPct val="150000"/>
              </a:lnSpc>
              <a:buAutoNum type="arabicPeriod"/>
            </a:pPr>
            <a:r>
              <a:rPr lang="en-US" dirty="0" smtClean="0"/>
              <a:t>If(Temp ==  NULL) 		</a:t>
            </a:r>
            <a:r>
              <a:rPr lang="en-US" dirty="0" smtClean="0">
                <a:solidFill>
                  <a:srgbClr val="FF0000"/>
                </a:solidFill>
              </a:rPr>
              <a:t>\\ Check underflow condition</a:t>
            </a:r>
          </a:p>
          <a:p>
            <a:pPr marL="342900" indent="-342900">
              <a:lnSpc>
                <a:spcPct val="150000"/>
              </a:lnSpc>
              <a:buAutoNum type="arabicPeriod"/>
            </a:pPr>
            <a:r>
              <a:rPr lang="en-US" dirty="0" smtClean="0"/>
              <a:t> 	Display “Stack is empty”</a:t>
            </a:r>
          </a:p>
          <a:p>
            <a:pPr marL="342900" indent="-342900">
              <a:lnSpc>
                <a:spcPct val="150000"/>
              </a:lnSpc>
              <a:buAutoNum type="arabicPeriod"/>
            </a:pPr>
            <a:r>
              <a:rPr lang="en-US" dirty="0" smtClean="0"/>
              <a:t> 	Return </a:t>
            </a:r>
            <a:r>
              <a:rPr lang="en-US" i="1" dirty="0" smtClean="0"/>
              <a:t>NULL</a:t>
            </a:r>
          </a:p>
          <a:p>
            <a:pPr marL="342900" indent="-342900">
              <a:lnSpc>
                <a:spcPct val="150000"/>
              </a:lnSpc>
              <a:buAutoNum type="arabicPeriod"/>
            </a:pPr>
            <a:r>
              <a:rPr lang="en-US" dirty="0" smtClean="0"/>
              <a:t>Item = Temp -&gt;INFO</a:t>
            </a:r>
          </a:p>
          <a:p>
            <a:pPr marL="342900" indent="-342900">
              <a:lnSpc>
                <a:spcPct val="150000"/>
              </a:lnSpc>
              <a:buAutoNum type="arabicPeriod"/>
            </a:pPr>
            <a:r>
              <a:rPr lang="en-US" dirty="0" smtClean="0"/>
              <a:t>TOP = Temp -&gt; NEXT</a:t>
            </a:r>
          </a:p>
          <a:p>
            <a:pPr marL="342900" indent="-342900">
              <a:lnSpc>
                <a:spcPct val="150000"/>
              </a:lnSpc>
              <a:buAutoNum type="arabicPeriod"/>
            </a:pPr>
            <a:r>
              <a:rPr lang="en-US" dirty="0" smtClean="0"/>
              <a:t>Free Temp</a:t>
            </a:r>
          </a:p>
          <a:p>
            <a:pPr marL="342900" indent="-342900">
              <a:lnSpc>
                <a:spcPct val="150000"/>
              </a:lnSpc>
              <a:buAutoNum type="arabicPeriod"/>
            </a:pPr>
            <a:r>
              <a:rPr lang="en-US" dirty="0" smtClean="0"/>
              <a:t>Return Item</a:t>
            </a:r>
          </a:p>
        </p:txBody>
      </p:sp>
      <p:sp>
        <p:nvSpPr>
          <p:cNvPr id="8" name="TextBox 7"/>
          <p:cNvSpPr txBox="1"/>
          <p:nvPr/>
        </p:nvSpPr>
        <p:spPr>
          <a:xfrm>
            <a:off x="228600" y="6096000"/>
            <a:ext cx="8305800" cy="369332"/>
          </a:xfrm>
          <a:prstGeom prst="rect">
            <a:avLst/>
          </a:prstGeom>
          <a:noFill/>
        </p:spPr>
        <p:txBody>
          <a:bodyPr wrap="square" rtlCol="0">
            <a:spAutoFit/>
          </a:bodyPr>
          <a:lstStyle/>
          <a:p>
            <a:r>
              <a:rPr lang="en-US" dirty="0" smtClean="0"/>
              <a:t>Complexity = O(1)</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Overview</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3093154"/>
          </a:xfrm>
          <a:prstGeom prst="rect">
            <a:avLst/>
          </a:prstGeom>
          <a:noFill/>
        </p:spPr>
        <p:txBody>
          <a:bodyPr wrap="square" rtlCol="0">
            <a:spAutoFit/>
          </a:bodyPr>
          <a:lstStyle/>
          <a:p>
            <a:r>
              <a:rPr lang="en-US" sz="2400" b="1" u="sng" dirty="0" smtClean="0"/>
              <a:t>Stack </a:t>
            </a:r>
          </a:p>
          <a:p>
            <a:pPr>
              <a:lnSpc>
                <a:spcPct val="150000"/>
              </a:lnSpc>
              <a:buFont typeface="Wingdings" pitchFamily="2" charset="2"/>
              <a:buChar char="Ø"/>
            </a:pPr>
            <a:r>
              <a:rPr lang="en-US" dirty="0" smtClean="0"/>
              <a:t>     A stack is a linear data structure or abstract data type for collection of items, with the   </a:t>
            </a:r>
          </a:p>
          <a:p>
            <a:pPr>
              <a:lnSpc>
                <a:spcPct val="150000"/>
              </a:lnSpc>
            </a:pPr>
            <a:r>
              <a:rPr lang="en-US" dirty="0" smtClean="0"/>
              <a:t>        restriction that items can be added </a:t>
            </a:r>
            <a:r>
              <a:rPr lang="en-US" b="1" dirty="0" smtClean="0"/>
              <a:t>one at a time</a:t>
            </a:r>
            <a:r>
              <a:rPr lang="en-US" dirty="0" smtClean="0"/>
              <a:t> and can only be removed in the </a:t>
            </a:r>
          </a:p>
          <a:p>
            <a:pPr>
              <a:lnSpc>
                <a:spcPct val="150000"/>
              </a:lnSpc>
            </a:pPr>
            <a:r>
              <a:rPr lang="en-US" dirty="0" smtClean="0"/>
              <a:t>        reverse order in which they were added.</a:t>
            </a:r>
          </a:p>
          <a:p>
            <a:pPr>
              <a:lnSpc>
                <a:spcPct val="150000"/>
              </a:lnSpc>
              <a:buFont typeface="Wingdings" pitchFamily="2" charset="2"/>
              <a:buChar char="Ø"/>
            </a:pPr>
            <a:r>
              <a:rPr lang="en-US" dirty="0" smtClean="0"/>
              <a:t>    The last item represents the top of the stack </a:t>
            </a:r>
          </a:p>
          <a:p>
            <a:pPr>
              <a:lnSpc>
                <a:spcPct val="150000"/>
              </a:lnSpc>
              <a:buFont typeface="Wingdings" pitchFamily="2" charset="2"/>
              <a:buChar char="Ø"/>
            </a:pPr>
            <a:r>
              <a:rPr lang="en-US" dirty="0" smtClean="0"/>
              <a:t>    It is also known as  LIFO (Last In First Out) or FILO(First In Last Out) data structure.</a:t>
            </a:r>
          </a:p>
          <a:p>
            <a:endParaRPr lang="en-US" i="1" dirty="0" smtClean="0"/>
          </a:p>
          <a:p>
            <a:r>
              <a:rPr lang="en-US" i="1" dirty="0" smtClean="0"/>
              <a:t>Example: Pile of plates, Pile of books etc.</a:t>
            </a:r>
            <a:endParaRPr lang="en-US" dirty="0"/>
          </a:p>
        </p:txBody>
      </p:sp>
      <p:grpSp>
        <p:nvGrpSpPr>
          <p:cNvPr id="35" name="Group 34"/>
          <p:cNvGrpSpPr/>
          <p:nvPr/>
        </p:nvGrpSpPr>
        <p:grpSpPr>
          <a:xfrm>
            <a:off x="5105400" y="4419600"/>
            <a:ext cx="1905000" cy="1905000"/>
            <a:chOff x="5105400" y="4419600"/>
            <a:chExt cx="1905000" cy="1905000"/>
          </a:xfrm>
        </p:grpSpPr>
        <p:grpSp>
          <p:nvGrpSpPr>
            <p:cNvPr id="34" name="Group 33"/>
            <p:cNvGrpSpPr/>
            <p:nvPr/>
          </p:nvGrpSpPr>
          <p:grpSpPr>
            <a:xfrm>
              <a:off x="5105400" y="4800600"/>
              <a:ext cx="1905000" cy="1524000"/>
              <a:chOff x="5105400" y="4800600"/>
              <a:chExt cx="1905000" cy="1524000"/>
            </a:xfrm>
          </p:grpSpPr>
          <p:sp>
            <p:nvSpPr>
              <p:cNvPr id="9" name="Rectangle 8"/>
              <p:cNvSpPr/>
              <p:nvPr/>
            </p:nvSpPr>
            <p:spPr>
              <a:xfrm>
                <a:off x="5105400" y="6019800"/>
                <a:ext cx="1905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p:cNvSpPr/>
              <p:nvPr/>
            </p:nvSpPr>
            <p:spPr>
              <a:xfrm>
                <a:off x="5105400" y="5715000"/>
                <a:ext cx="1905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05400" y="5410200"/>
                <a:ext cx="1905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05400" y="5105400"/>
                <a:ext cx="1905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105400" y="4800600"/>
                <a:ext cx="1905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Connector 20"/>
            <p:cNvCxnSpPr/>
            <p:nvPr/>
          </p:nvCxnSpPr>
          <p:spPr>
            <a:xfrm rot="5400000" flipH="1" flipV="1">
              <a:off x="4915694" y="46101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H="1" flipV="1">
              <a:off x="6819106" y="4609306"/>
              <a:ext cx="381000" cy="158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7010400" y="4724400"/>
            <a:ext cx="1676399" cy="369332"/>
            <a:chOff x="7010401" y="5943600"/>
            <a:chExt cx="1676399" cy="369332"/>
          </a:xfrm>
        </p:grpSpPr>
        <p:cxnSp>
          <p:nvCxnSpPr>
            <p:cNvPr id="59" name="Straight Arrow Connector 58"/>
            <p:cNvCxnSpPr/>
            <p:nvPr/>
          </p:nvCxnSpPr>
          <p:spPr>
            <a:xfrm rot="10800000">
              <a:off x="7010401" y="6172200"/>
              <a:ext cx="838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0" name="TextBox 59"/>
            <p:cNvSpPr txBox="1"/>
            <p:nvPr/>
          </p:nvSpPr>
          <p:spPr>
            <a:xfrm>
              <a:off x="7924800" y="5943600"/>
              <a:ext cx="762000" cy="369332"/>
            </a:xfrm>
            <a:prstGeom prst="rect">
              <a:avLst/>
            </a:prstGeom>
            <a:noFill/>
          </p:spPr>
          <p:txBody>
            <a:bodyPr wrap="square" rtlCol="0">
              <a:spAutoFit/>
            </a:bodyPr>
            <a:lstStyle/>
            <a:p>
              <a:r>
                <a:rPr lang="en-US" dirty="0" smtClean="0"/>
                <a:t>TOP</a:t>
              </a:r>
              <a:endParaRPr lang="en-US" dirty="0"/>
            </a:p>
          </p:txBody>
        </p:sp>
      </p:grpSp>
      <p:pic>
        <p:nvPicPr>
          <p:cNvPr id="19" name="Picture 2"/>
          <p:cNvPicPr>
            <a:picLocks noChangeAspect="1" noChangeArrowheads="1"/>
          </p:cNvPicPr>
          <p:nvPr/>
        </p:nvPicPr>
        <p:blipFill>
          <a:blip r:embed="rId2"/>
          <a:srcRect/>
          <a:stretch>
            <a:fillRect/>
          </a:stretch>
        </p:blipFill>
        <p:spPr bwMode="auto">
          <a:xfrm>
            <a:off x="381000" y="4572000"/>
            <a:ext cx="4343400" cy="1752600"/>
          </a:xfrm>
          <a:prstGeom prst="rect">
            <a:avLst/>
          </a:prstGeom>
          <a:noFill/>
          <a:ln w="9525">
            <a:noFill/>
            <a:miter lim="800000"/>
            <a:headEnd/>
            <a:tailEnd/>
          </a:ln>
        </p:spPr>
      </p:pic>
      <p:sp>
        <p:nvSpPr>
          <p:cNvPr id="57346" name="AutoShape 2" descr="Image result for plate stack imag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Pop operation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338828"/>
          </a:xfrm>
          <a:prstGeom prst="rect">
            <a:avLst/>
          </a:prstGeom>
          <a:noFill/>
        </p:spPr>
        <p:txBody>
          <a:bodyPr wrap="square" rtlCol="0">
            <a:spAutoFit/>
          </a:bodyPr>
          <a:lstStyle/>
          <a:p>
            <a:pPr>
              <a:lnSpc>
                <a:spcPct val="150000"/>
              </a:lnSpc>
            </a:pPr>
            <a:r>
              <a:rPr lang="en-US" b="1" dirty="0" smtClean="0"/>
              <a:t>Algorithm Print(</a:t>
            </a:r>
            <a:r>
              <a:rPr lang="en-US" b="1" dirty="0" err="1" smtClean="0"/>
              <a:t>struct</a:t>
            </a:r>
            <a:r>
              <a:rPr lang="en-US" b="1" dirty="0" smtClean="0"/>
              <a:t> Node *TOP ):</a:t>
            </a:r>
            <a:r>
              <a:rPr lang="en-US" dirty="0" smtClean="0"/>
              <a:t> This algorithm prints the stack</a:t>
            </a:r>
          </a:p>
          <a:p>
            <a:endParaRPr lang="en-US" dirty="0" smtClean="0"/>
          </a:p>
          <a:p>
            <a:endParaRPr lang="en-US" dirty="0" smtClean="0"/>
          </a:p>
          <a:p>
            <a:endParaRPr lang="en-US" dirty="0"/>
          </a:p>
        </p:txBody>
      </p:sp>
      <p:sp>
        <p:nvSpPr>
          <p:cNvPr id="7" name="TextBox 6"/>
          <p:cNvSpPr txBox="1"/>
          <p:nvPr/>
        </p:nvSpPr>
        <p:spPr>
          <a:xfrm>
            <a:off x="228600" y="1806982"/>
            <a:ext cx="8382000" cy="1338828"/>
          </a:xfrm>
          <a:prstGeom prst="rect">
            <a:avLst/>
          </a:prstGeom>
          <a:solidFill>
            <a:schemeClr val="bg1">
              <a:lumMod val="85000"/>
            </a:schemeClr>
          </a:solidFill>
        </p:spPr>
        <p:txBody>
          <a:bodyPr wrap="square" rtlCol="0">
            <a:spAutoFit/>
          </a:bodyPr>
          <a:lstStyle/>
          <a:p>
            <a:pPr marL="342900" indent="-342900">
              <a:lnSpc>
                <a:spcPct val="150000"/>
              </a:lnSpc>
              <a:buAutoNum type="arabicPeriod"/>
            </a:pPr>
            <a:r>
              <a:rPr lang="en-US" dirty="0" smtClean="0"/>
              <a:t>While(TOP!=NULL) 		</a:t>
            </a:r>
            <a:endParaRPr lang="en-US" dirty="0" smtClean="0">
              <a:solidFill>
                <a:srgbClr val="FF0000"/>
              </a:solidFill>
            </a:endParaRPr>
          </a:p>
          <a:p>
            <a:pPr marL="342900" indent="-342900">
              <a:lnSpc>
                <a:spcPct val="150000"/>
              </a:lnSpc>
              <a:buAutoNum type="arabicPeriod"/>
            </a:pPr>
            <a:r>
              <a:rPr lang="en-US" dirty="0" smtClean="0"/>
              <a:t> 	</a:t>
            </a:r>
            <a:r>
              <a:rPr lang="en-US" dirty="0" err="1" smtClean="0"/>
              <a:t>printf</a:t>
            </a:r>
            <a:r>
              <a:rPr lang="en-US" dirty="0" smtClean="0"/>
              <a:t>(“%d\</a:t>
            </a:r>
            <a:r>
              <a:rPr lang="en-US" dirty="0" err="1" smtClean="0"/>
              <a:t>n”,TOP</a:t>
            </a:r>
            <a:r>
              <a:rPr lang="en-US" dirty="0" smtClean="0"/>
              <a:t>-&gt;INFO);</a:t>
            </a:r>
          </a:p>
          <a:p>
            <a:pPr marL="342900" indent="-342900">
              <a:lnSpc>
                <a:spcPct val="150000"/>
              </a:lnSpc>
              <a:buAutoNum type="arabicPeriod"/>
            </a:pPr>
            <a:r>
              <a:rPr lang="en-US" dirty="0" smtClean="0"/>
              <a:t> 	TOP=TOP-&gt;NEXT;</a:t>
            </a:r>
            <a:endParaRPr lang="en-US" i="1" dirty="0" smtClean="0"/>
          </a:p>
        </p:txBody>
      </p:sp>
      <p:sp>
        <p:nvSpPr>
          <p:cNvPr id="8" name="TextBox 7"/>
          <p:cNvSpPr txBox="1"/>
          <p:nvPr/>
        </p:nvSpPr>
        <p:spPr>
          <a:xfrm>
            <a:off x="228600" y="3276600"/>
            <a:ext cx="8305800" cy="369332"/>
          </a:xfrm>
          <a:prstGeom prst="rect">
            <a:avLst/>
          </a:prstGeom>
          <a:noFill/>
        </p:spPr>
        <p:txBody>
          <a:bodyPr wrap="square" rtlCol="0">
            <a:spAutoFit/>
          </a:bodyPr>
          <a:lstStyle/>
          <a:p>
            <a:r>
              <a:rPr lang="en-US" dirty="0" smtClean="0"/>
              <a:t>Complexity = O(n)</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Applications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5232202"/>
          </a:xfrm>
          <a:prstGeom prst="rect">
            <a:avLst/>
          </a:prstGeom>
          <a:noFill/>
        </p:spPr>
        <p:txBody>
          <a:bodyPr wrap="square" rtlCol="0">
            <a:spAutoFit/>
          </a:bodyPr>
          <a:lstStyle/>
          <a:p>
            <a:pPr lvl="0">
              <a:lnSpc>
                <a:spcPct val="120000"/>
              </a:lnSpc>
              <a:spcBef>
                <a:spcPct val="20000"/>
              </a:spcBef>
            </a:pPr>
            <a:r>
              <a:rPr lang="en-US" sz="2000" dirty="0" smtClean="0">
                <a:solidFill>
                  <a:prstClr val="black"/>
                </a:solidFill>
              </a:rPr>
              <a:t>Stack is one of the most commonly used data structure. </a:t>
            </a:r>
            <a:endParaRPr lang="en-US" sz="2000" dirty="0" smtClean="0">
              <a:solidFill>
                <a:prstClr val="black"/>
              </a:solidFill>
            </a:endParaRPr>
          </a:p>
          <a:p>
            <a:pPr lvl="0">
              <a:lnSpc>
                <a:spcPct val="120000"/>
              </a:lnSpc>
              <a:spcBef>
                <a:spcPct val="20000"/>
              </a:spcBef>
              <a:buFont typeface="Wingdings" pitchFamily="2" charset="2"/>
              <a:buChar char="Ø"/>
            </a:pPr>
            <a:r>
              <a:rPr lang="en-US" sz="2000" b="1" dirty="0" smtClean="0">
                <a:solidFill>
                  <a:prstClr val="black"/>
                </a:solidFill>
              </a:rPr>
              <a:t>   Calling </a:t>
            </a:r>
            <a:r>
              <a:rPr lang="en-US" sz="2000" b="1" dirty="0" smtClean="0">
                <a:solidFill>
                  <a:prstClr val="black"/>
                </a:solidFill>
              </a:rPr>
              <a:t>Function </a:t>
            </a:r>
            <a:r>
              <a:rPr lang="en-US" sz="2000" dirty="0" smtClean="0">
                <a:solidFill>
                  <a:prstClr val="black"/>
                </a:solidFill>
              </a:rPr>
              <a:t>–</a:t>
            </a:r>
            <a:r>
              <a:rPr lang="en-US" sz="2000" dirty="0" smtClean="0"/>
              <a:t>The </a:t>
            </a:r>
            <a:r>
              <a:rPr lang="en-US" sz="2000" dirty="0" smtClean="0"/>
              <a:t>most fundamental use of stacks relates to how functions are called. One function can call another function which can call a third and so </a:t>
            </a:r>
            <a:r>
              <a:rPr lang="en-US" sz="2000" dirty="0" smtClean="0"/>
              <a:t>on.</a:t>
            </a:r>
          </a:p>
          <a:p>
            <a:pPr lvl="0">
              <a:lnSpc>
                <a:spcPct val="120000"/>
              </a:lnSpc>
              <a:spcBef>
                <a:spcPct val="20000"/>
              </a:spcBef>
            </a:pPr>
            <a:r>
              <a:rPr lang="en-US" sz="2000" dirty="0" smtClean="0"/>
              <a:t>When a call is made one method of passing arguments to a function is to push the data onto the stack along with the address of the program statement execution must return to when the function has completed its work.</a:t>
            </a:r>
            <a:r>
              <a:rPr lang="en-US" sz="2000" dirty="0" smtClean="0"/>
              <a:t> </a:t>
            </a:r>
            <a:r>
              <a:rPr lang="en-US" sz="2000" dirty="0" smtClean="0">
                <a:solidFill>
                  <a:prstClr val="black"/>
                </a:solidFill>
              </a:rPr>
              <a:t>   </a:t>
            </a:r>
          </a:p>
          <a:p>
            <a:pPr lvl="0">
              <a:lnSpc>
                <a:spcPct val="120000"/>
              </a:lnSpc>
              <a:spcBef>
                <a:spcPct val="20000"/>
              </a:spcBef>
              <a:buFont typeface="Wingdings" pitchFamily="2" charset="2"/>
              <a:buChar char="Ø"/>
            </a:pPr>
            <a:r>
              <a:rPr lang="en-US" sz="2000" b="1" dirty="0" smtClean="0">
                <a:solidFill>
                  <a:prstClr val="black"/>
                </a:solidFill>
              </a:rPr>
              <a:t>   Recursive </a:t>
            </a:r>
            <a:r>
              <a:rPr lang="en-US" sz="2000" b="1" dirty="0" smtClean="0">
                <a:solidFill>
                  <a:prstClr val="black"/>
                </a:solidFill>
              </a:rPr>
              <a:t>Function – </a:t>
            </a:r>
            <a:r>
              <a:rPr lang="en-US" sz="2000" dirty="0" smtClean="0">
                <a:solidFill>
                  <a:prstClr val="black"/>
                </a:solidFill>
              </a:rPr>
              <a:t>function </a:t>
            </a:r>
            <a:r>
              <a:rPr lang="en-US" sz="2000" dirty="0" smtClean="0">
                <a:solidFill>
                  <a:prstClr val="black"/>
                </a:solidFill>
              </a:rPr>
              <a:t>calls </a:t>
            </a:r>
            <a:r>
              <a:rPr lang="en-US" sz="2000" dirty="0" smtClean="0">
                <a:solidFill>
                  <a:prstClr val="black"/>
                </a:solidFill>
              </a:rPr>
              <a:t>itself, the parameter</a:t>
            </a:r>
            <a:r>
              <a:rPr lang="en-US" sz="2000" dirty="0" smtClean="0">
                <a:solidFill>
                  <a:prstClr val="black"/>
                </a:solidFill>
              </a:rPr>
              <a:t>, local variable status </a:t>
            </a:r>
            <a:r>
              <a:rPr lang="en-US" sz="2000" dirty="0" smtClean="0">
                <a:solidFill>
                  <a:prstClr val="black"/>
                </a:solidFill>
              </a:rPr>
              <a:t>return </a:t>
            </a:r>
            <a:r>
              <a:rPr lang="en-US" sz="2000" dirty="0" smtClean="0">
                <a:solidFill>
                  <a:prstClr val="black"/>
                </a:solidFill>
              </a:rPr>
              <a:t>address where control is to be return </a:t>
            </a:r>
            <a:r>
              <a:rPr lang="en-US" sz="2000" dirty="0" smtClean="0">
                <a:solidFill>
                  <a:prstClr val="black"/>
                </a:solidFill>
              </a:rPr>
              <a:t>are saved</a:t>
            </a:r>
            <a:r>
              <a:rPr lang="en-US" sz="2000" dirty="0" smtClean="0">
                <a:solidFill>
                  <a:prstClr val="black"/>
                </a:solidFill>
              </a:rPr>
              <a:t> in stack. </a:t>
            </a:r>
            <a:endParaRPr lang="en-US" sz="2000" dirty="0" smtClean="0">
              <a:solidFill>
                <a:prstClr val="black"/>
              </a:solidFill>
            </a:endParaRPr>
          </a:p>
          <a:p>
            <a:pPr lvl="0">
              <a:lnSpc>
                <a:spcPct val="120000"/>
              </a:lnSpc>
              <a:spcBef>
                <a:spcPct val="20000"/>
              </a:spcBef>
              <a:buFont typeface="Wingdings" pitchFamily="2" charset="2"/>
              <a:buChar char="Ø"/>
            </a:pPr>
            <a:r>
              <a:rPr lang="en-US" sz="2000" b="1" dirty="0" smtClean="0">
                <a:solidFill>
                  <a:prstClr val="black"/>
                </a:solidFill>
              </a:rPr>
              <a:t>   Arithmetic </a:t>
            </a:r>
            <a:r>
              <a:rPr lang="en-US" sz="2000" b="1" dirty="0" smtClean="0">
                <a:solidFill>
                  <a:prstClr val="black"/>
                </a:solidFill>
              </a:rPr>
              <a:t>Expression Evaluation</a:t>
            </a:r>
          </a:p>
          <a:p>
            <a:pPr lvl="0">
              <a:lnSpc>
                <a:spcPct val="120000"/>
              </a:lnSpc>
              <a:spcBef>
                <a:spcPct val="20000"/>
              </a:spcBef>
              <a:buFont typeface="Wingdings" pitchFamily="2" charset="2"/>
              <a:buChar char="Ø"/>
            </a:pPr>
            <a:r>
              <a:rPr lang="en-US" sz="2000" b="1" dirty="0" smtClean="0">
                <a:solidFill>
                  <a:prstClr val="black"/>
                </a:solidFill>
              </a:rPr>
              <a:t>   Expression Conversion</a:t>
            </a:r>
          </a:p>
          <a:p>
            <a:pPr lvl="0">
              <a:lnSpc>
                <a:spcPct val="120000"/>
              </a:lnSpc>
              <a:spcBef>
                <a:spcPct val="20000"/>
              </a:spcBef>
              <a:buFont typeface="Wingdings" pitchFamily="2" charset="2"/>
              <a:buChar char="Ø"/>
            </a:pPr>
            <a:r>
              <a:rPr lang="en-US" sz="2000" b="1" dirty="0" smtClean="0">
                <a:solidFill>
                  <a:prstClr val="black"/>
                </a:solidFill>
              </a:rPr>
              <a:t>   Tower of Hanoi</a:t>
            </a:r>
          </a:p>
          <a:p>
            <a:pPr lvl="0">
              <a:lnSpc>
                <a:spcPct val="120000"/>
              </a:lnSpc>
              <a:spcBef>
                <a:spcPct val="20000"/>
              </a:spcBef>
              <a:buFont typeface="Wingdings" pitchFamily="2" charset="2"/>
              <a:buChar char="Ø"/>
            </a:pPr>
            <a:r>
              <a:rPr lang="en-US" sz="2000" dirty="0" smtClean="0">
                <a:solidFill>
                  <a:prstClr val="black"/>
                </a:solidFill>
              </a:rPr>
              <a:t>   Parsing </a:t>
            </a:r>
            <a:r>
              <a:rPr lang="en-US" dirty="0" smtClean="0"/>
              <a:t> </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Arithmetic Expression Evaluation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6093976"/>
          </a:xfrm>
          <a:prstGeom prst="rect">
            <a:avLst/>
          </a:prstGeom>
          <a:noFill/>
        </p:spPr>
        <p:txBody>
          <a:bodyPr wrap="square" rtlCol="0">
            <a:spAutoFit/>
          </a:bodyPr>
          <a:lstStyle/>
          <a:p>
            <a:pPr>
              <a:lnSpc>
                <a:spcPct val="150000"/>
              </a:lnSpc>
            </a:pPr>
            <a:r>
              <a:rPr lang="en-US" sz="2000" dirty="0" smtClean="0"/>
              <a:t>We assume that given expression does not contain any unary operation.</a:t>
            </a:r>
          </a:p>
          <a:p>
            <a:pPr>
              <a:lnSpc>
                <a:spcPct val="150000"/>
              </a:lnSpc>
            </a:pPr>
            <a:r>
              <a:rPr lang="en-US" sz="2000" dirty="0" smtClean="0"/>
              <a:t>For same level operations, precedence are performed from left to right.</a:t>
            </a:r>
          </a:p>
          <a:p>
            <a:pPr>
              <a:lnSpc>
                <a:spcPct val="150000"/>
              </a:lnSpc>
            </a:pPr>
            <a:endParaRPr lang="en-US" sz="2000" dirty="0" smtClean="0"/>
          </a:p>
          <a:p>
            <a:pPr>
              <a:lnSpc>
                <a:spcPct val="150000"/>
              </a:lnSpc>
            </a:pPr>
            <a:endParaRPr lang="en-US" sz="2000" dirty="0" smtClean="0"/>
          </a:p>
          <a:p>
            <a:pPr>
              <a:lnSpc>
                <a:spcPct val="150000"/>
              </a:lnSpc>
            </a:pPr>
            <a:endParaRPr lang="en-US" sz="2000" dirty="0" smtClean="0"/>
          </a:p>
          <a:p>
            <a:pPr>
              <a:lnSpc>
                <a:spcPct val="150000"/>
              </a:lnSpc>
            </a:pPr>
            <a:endParaRPr lang="en-US" sz="2000" dirty="0" smtClean="0"/>
          </a:p>
          <a:p>
            <a:pPr>
              <a:lnSpc>
                <a:spcPct val="150000"/>
              </a:lnSpc>
            </a:pPr>
            <a:endParaRPr lang="en-US" sz="2000" dirty="0" smtClean="0"/>
          </a:p>
          <a:p>
            <a:pPr>
              <a:lnSpc>
                <a:spcPct val="150000"/>
              </a:lnSpc>
            </a:pPr>
            <a:endParaRPr lang="en-US" sz="2000" dirty="0" smtClean="0"/>
          </a:p>
          <a:p>
            <a:pPr>
              <a:lnSpc>
                <a:spcPct val="150000"/>
              </a:lnSpc>
            </a:pPr>
            <a:endParaRPr lang="en-US" sz="2000" dirty="0" smtClean="0"/>
          </a:p>
          <a:p>
            <a:pPr>
              <a:lnSpc>
                <a:spcPct val="150000"/>
              </a:lnSpc>
            </a:pPr>
            <a:endParaRPr lang="en-US" sz="2000" dirty="0" smtClean="0"/>
          </a:p>
          <a:p>
            <a:pPr>
              <a:lnSpc>
                <a:spcPct val="150000"/>
              </a:lnSpc>
            </a:pPr>
            <a:endParaRPr lang="en-US" sz="2000" dirty="0" smtClean="0"/>
          </a:p>
          <a:p>
            <a:pPr>
              <a:lnSpc>
                <a:spcPct val="150000"/>
              </a:lnSpc>
            </a:pPr>
            <a:endParaRPr lang="en-US" sz="2000" dirty="0" smtClean="0"/>
          </a:p>
          <a:p>
            <a:pPr>
              <a:lnSpc>
                <a:spcPct val="150000"/>
              </a:lnSpc>
            </a:pPr>
            <a:r>
              <a:rPr lang="en-US" sz="2000" dirty="0" smtClean="0"/>
              <a:t>   </a:t>
            </a:r>
          </a:p>
        </p:txBody>
      </p:sp>
      <p:graphicFrame>
        <p:nvGraphicFramePr>
          <p:cNvPr id="7" name="Table 6"/>
          <p:cNvGraphicFramePr>
            <a:graphicFrameLocks noGrp="1"/>
          </p:cNvGraphicFramePr>
          <p:nvPr/>
        </p:nvGraphicFramePr>
        <p:xfrm>
          <a:off x="1524000" y="2133600"/>
          <a:ext cx="6096000" cy="354076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Operations</a:t>
                      </a:r>
                      <a:endParaRPr lang="en-US" dirty="0"/>
                    </a:p>
                  </a:txBody>
                  <a:tcPr/>
                </a:tc>
                <a:tc>
                  <a:txBody>
                    <a:bodyPr/>
                    <a:lstStyle/>
                    <a:p>
                      <a:pPr algn="ctr"/>
                      <a:r>
                        <a:rPr lang="en-US" dirty="0" smtClean="0"/>
                        <a:t>Precedence</a:t>
                      </a:r>
                      <a:endParaRPr lang="en-US" dirty="0"/>
                    </a:p>
                  </a:txBody>
                  <a:tcPr/>
                </a:tc>
              </a:tr>
              <a:tr h="370840">
                <a:tc>
                  <a:txBody>
                    <a:bodyPr/>
                    <a:lstStyle/>
                    <a:p>
                      <a:pPr algn="ctr"/>
                      <a:r>
                        <a:rPr lang="en-US" sz="2000" dirty="0" smtClean="0">
                          <a:solidFill>
                            <a:srgbClr val="1D12AE"/>
                          </a:solidFill>
                        </a:rPr>
                        <a:t>Exponential</a:t>
                      </a:r>
                      <a:r>
                        <a:rPr lang="en-US" sz="2000" baseline="0" dirty="0" smtClean="0">
                          <a:solidFill>
                            <a:srgbClr val="1D12AE"/>
                          </a:solidFill>
                        </a:rPr>
                        <a:t> </a:t>
                      </a:r>
                      <a:r>
                        <a:rPr lang="en-US" sz="2000" dirty="0" smtClean="0">
                          <a:solidFill>
                            <a:srgbClr val="1D12AE"/>
                          </a:solidFill>
                        </a:rPr>
                        <a:t>(↑)</a:t>
                      </a:r>
                      <a:endParaRPr lang="en-US" sz="2000" dirty="0">
                        <a:solidFill>
                          <a:srgbClr val="1D12AE"/>
                        </a:solidFill>
                      </a:endParaRPr>
                    </a:p>
                  </a:txBody>
                  <a:tcPr/>
                </a:tc>
                <a:tc>
                  <a:txBody>
                    <a:bodyPr/>
                    <a:lstStyle/>
                    <a:p>
                      <a:pPr algn="ctr"/>
                      <a:r>
                        <a:rPr lang="en-US" sz="2000" dirty="0" smtClean="0">
                          <a:solidFill>
                            <a:srgbClr val="1D12AE"/>
                          </a:solidFill>
                        </a:rPr>
                        <a:t>4</a:t>
                      </a:r>
                      <a:endParaRPr lang="en-US" sz="2000" dirty="0">
                        <a:solidFill>
                          <a:srgbClr val="1D12AE"/>
                        </a:solidFill>
                      </a:endParaRPr>
                    </a:p>
                  </a:txBody>
                  <a:tcPr/>
                </a:tc>
              </a:tr>
              <a:tr h="370840">
                <a:tc>
                  <a:txBody>
                    <a:bodyPr/>
                    <a:lstStyle/>
                    <a:p>
                      <a:pPr algn="ctr"/>
                      <a:r>
                        <a:rPr lang="en-US" sz="2000" dirty="0" smtClean="0">
                          <a:solidFill>
                            <a:srgbClr val="FF0000"/>
                          </a:solidFill>
                        </a:rPr>
                        <a:t>Multiplication (*)</a:t>
                      </a:r>
                      <a:endParaRPr lang="en-US" sz="2000" dirty="0">
                        <a:solidFill>
                          <a:srgbClr val="FF0000"/>
                        </a:solidFill>
                      </a:endParaRPr>
                    </a:p>
                  </a:txBody>
                  <a:tcPr/>
                </a:tc>
                <a:tc>
                  <a:txBody>
                    <a:bodyPr/>
                    <a:lstStyle/>
                    <a:p>
                      <a:pPr algn="ctr"/>
                      <a:r>
                        <a:rPr lang="en-US" sz="2000" dirty="0" smtClean="0">
                          <a:solidFill>
                            <a:srgbClr val="FF0000"/>
                          </a:solidFill>
                        </a:rPr>
                        <a:t>3</a:t>
                      </a:r>
                      <a:endParaRPr lang="en-US" sz="2000" dirty="0">
                        <a:solidFill>
                          <a:srgbClr val="FF0000"/>
                        </a:solidFill>
                      </a:endParaRPr>
                    </a:p>
                  </a:txBody>
                  <a:tcPr/>
                </a:tc>
              </a:tr>
              <a:tr h="370840">
                <a:tc>
                  <a:txBody>
                    <a:bodyPr/>
                    <a:lstStyle/>
                    <a:p>
                      <a:pPr algn="ctr"/>
                      <a:r>
                        <a:rPr lang="en-US" sz="2000" dirty="0" smtClean="0">
                          <a:solidFill>
                            <a:srgbClr val="FF0000"/>
                          </a:solidFill>
                        </a:rPr>
                        <a:t>Division (/)</a:t>
                      </a:r>
                      <a:endParaRPr lang="en-US" sz="2000" dirty="0">
                        <a:solidFill>
                          <a:srgbClr val="FF0000"/>
                        </a:solidFill>
                      </a:endParaRPr>
                    </a:p>
                  </a:txBody>
                  <a:tcPr/>
                </a:tc>
                <a:tc>
                  <a:txBody>
                    <a:bodyPr/>
                    <a:lstStyle/>
                    <a:p>
                      <a:pPr algn="ctr"/>
                      <a:r>
                        <a:rPr lang="en-US" sz="2000" dirty="0" smtClean="0">
                          <a:solidFill>
                            <a:srgbClr val="FF0000"/>
                          </a:solidFill>
                        </a:rPr>
                        <a:t>3</a:t>
                      </a:r>
                      <a:endParaRPr lang="en-US" sz="2000" dirty="0">
                        <a:solidFill>
                          <a:srgbClr val="FF0000"/>
                        </a:solidFill>
                      </a:endParaRPr>
                    </a:p>
                  </a:txBody>
                  <a:tcPr/>
                </a:tc>
              </a:tr>
              <a:tr h="370840">
                <a:tc>
                  <a:txBody>
                    <a:bodyPr/>
                    <a:lstStyle/>
                    <a:p>
                      <a:pPr algn="ctr"/>
                      <a:r>
                        <a:rPr lang="en-US" sz="2000" dirty="0" smtClean="0">
                          <a:solidFill>
                            <a:srgbClr val="FF0000"/>
                          </a:solidFill>
                        </a:rPr>
                        <a:t>Modulus (%)</a:t>
                      </a:r>
                      <a:endParaRPr lang="en-US" sz="2000" dirty="0">
                        <a:solidFill>
                          <a:srgbClr val="FF0000"/>
                        </a:solidFill>
                      </a:endParaRPr>
                    </a:p>
                  </a:txBody>
                  <a:tcPr/>
                </a:tc>
                <a:tc>
                  <a:txBody>
                    <a:bodyPr/>
                    <a:lstStyle/>
                    <a:p>
                      <a:pPr algn="ctr"/>
                      <a:r>
                        <a:rPr lang="en-US" sz="2000" dirty="0" smtClean="0">
                          <a:solidFill>
                            <a:srgbClr val="FF0000"/>
                          </a:solidFill>
                        </a:rPr>
                        <a:t>3</a:t>
                      </a:r>
                      <a:endParaRPr lang="en-US" sz="2000" dirty="0">
                        <a:solidFill>
                          <a:srgbClr val="FF0000"/>
                        </a:solidFill>
                      </a:endParaRPr>
                    </a:p>
                  </a:txBody>
                  <a:tcPr/>
                </a:tc>
              </a:tr>
              <a:tr h="370840">
                <a:tc>
                  <a:txBody>
                    <a:bodyPr/>
                    <a:lstStyle/>
                    <a:p>
                      <a:pPr algn="ctr"/>
                      <a:r>
                        <a:rPr lang="en-US" sz="2000" dirty="0" smtClean="0">
                          <a:solidFill>
                            <a:schemeClr val="tx1"/>
                          </a:solidFill>
                        </a:rPr>
                        <a:t>Addition (+)</a:t>
                      </a:r>
                      <a:endParaRPr lang="en-US" sz="2000" dirty="0">
                        <a:solidFill>
                          <a:schemeClr val="tx1"/>
                        </a:solidFill>
                      </a:endParaRPr>
                    </a:p>
                  </a:txBody>
                  <a:tcPr/>
                </a:tc>
                <a:tc>
                  <a:txBody>
                    <a:bodyPr/>
                    <a:lstStyle/>
                    <a:p>
                      <a:pPr algn="ctr"/>
                      <a:r>
                        <a:rPr lang="en-US" sz="2000" dirty="0" smtClean="0">
                          <a:solidFill>
                            <a:schemeClr val="tx1"/>
                          </a:solidFill>
                        </a:rPr>
                        <a:t>2</a:t>
                      </a:r>
                      <a:endParaRPr lang="en-US" sz="2000" dirty="0">
                        <a:solidFill>
                          <a:schemeClr val="tx1"/>
                        </a:solidFill>
                      </a:endParaRPr>
                    </a:p>
                  </a:txBody>
                  <a:tcPr/>
                </a:tc>
              </a:tr>
              <a:tr h="370840">
                <a:tc>
                  <a:txBody>
                    <a:bodyPr/>
                    <a:lstStyle/>
                    <a:p>
                      <a:pPr algn="ctr"/>
                      <a:r>
                        <a:rPr lang="en-US" sz="2000" dirty="0" smtClean="0">
                          <a:solidFill>
                            <a:schemeClr val="tx1"/>
                          </a:solidFill>
                        </a:rPr>
                        <a:t>Subtraction (-)</a:t>
                      </a:r>
                      <a:endParaRPr lang="en-US" sz="2000" dirty="0">
                        <a:solidFill>
                          <a:schemeClr val="tx1"/>
                        </a:solidFill>
                      </a:endParaRPr>
                    </a:p>
                  </a:txBody>
                  <a:tcPr/>
                </a:tc>
                <a:tc>
                  <a:txBody>
                    <a:bodyPr/>
                    <a:lstStyle/>
                    <a:p>
                      <a:pPr algn="ctr"/>
                      <a:r>
                        <a:rPr lang="en-US" sz="2000" dirty="0" smtClean="0">
                          <a:solidFill>
                            <a:schemeClr val="tx1"/>
                          </a:solidFill>
                        </a:rPr>
                        <a:t>2</a:t>
                      </a:r>
                      <a:endParaRPr lang="en-US" sz="2000" dirty="0">
                        <a:solidFill>
                          <a:schemeClr val="tx1"/>
                        </a:solidFill>
                      </a:endParaRPr>
                    </a:p>
                  </a:txBody>
                  <a:tcPr/>
                </a:tc>
              </a:tr>
              <a:tr h="370840">
                <a:tc>
                  <a:txBody>
                    <a:bodyPr/>
                    <a:lstStyle/>
                    <a:p>
                      <a:pPr algn="ctr"/>
                      <a:r>
                        <a:rPr lang="en-US" sz="2000" dirty="0" smtClean="0">
                          <a:solidFill>
                            <a:schemeClr val="tx1"/>
                          </a:solidFill>
                        </a:rPr>
                        <a:t>Left </a:t>
                      </a:r>
                      <a:r>
                        <a:rPr lang="en-US" sz="1800" kern="1200" baseline="0" smtClean="0">
                          <a:solidFill>
                            <a:schemeClr val="dk1"/>
                          </a:solidFill>
                          <a:latin typeface="+mn-lt"/>
                          <a:ea typeface="+mn-ea"/>
                          <a:cs typeface="+mn-cs"/>
                        </a:rPr>
                        <a:t>Parenthesis </a:t>
                      </a:r>
                      <a:endParaRPr lang="en-US" sz="2000" dirty="0">
                        <a:solidFill>
                          <a:schemeClr val="tx1"/>
                        </a:solidFill>
                      </a:endParaRPr>
                    </a:p>
                  </a:txBody>
                  <a:tcPr/>
                </a:tc>
                <a:tc>
                  <a:txBody>
                    <a:bodyPr/>
                    <a:lstStyle/>
                    <a:p>
                      <a:pPr algn="ctr"/>
                      <a:r>
                        <a:rPr lang="en-US" sz="2000" dirty="0" smtClean="0">
                          <a:solidFill>
                            <a:schemeClr val="tx1"/>
                          </a:solidFill>
                        </a:rPr>
                        <a:t>1</a:t>
                      </a:r>
                      <a:endParaRPr lang="en-US" sz="2000" dirty="0">
                        <a:solidFill>
                          <a:schemeClr val="tx1"/>
                        </a:solidFill>
                      </a:endParaRPr>
                    </a:p>
                  </a:txBody>
                  <a:tcPr/>
                </a:tc>
              </a:tr>
              <a:tr h="370840">
                <a:tc>
                  <a:txBody>
                    <a:bodyPr/>
                    <a:lstStyle/>
                    <a:p>
                      <a:pPr algn="ctr"/>
                      <a:r>
                        <a:rPr lang="en-US" sz="2000" dirty="0" smtClean="0">
                          <a:solidFill>
                            <a:schemeClr val="tx1"/>
                          </a:solidFill>
                        </a:rPr>
                        <a:t>Right Parenthesis</a:t>
                      </a:r>
                      <a:endParaRPr lang="en-US" sz="2000" dirty="0">
                        <a:solidFill>
                          <a:schemeClr val="tx1"/>
                        </a:solidFill>
                      </a:endParaRPr>
                    </a:p>
                  </a:txBody>
                  <a:tcPr/>
                </a:tc>
                <a:tc>
                  <a:txBody>
                    <a:bodyPr/>
                    <a:lstStyle/>
                    <a:p>
                      <a:pPr algn="ctr"/>
                      <a:r>
                        <a:rPr lang="en-US" sz="2000" dirty="0" smtClean="0">
                          <a:solidFill>
                            <a:schemeClr val="tx1"/>
                          </a:solidFill>
                        </a:rPr>
                        <a:t>1</a:t>
                      </a:r>
                      <a:endParaRPr lang="en-US" sz="2000" dirty="0">
                        <a:solidFill>
                          <a:schemeClr val="tx1"/>
                        </a:solidFill>
                      </a:endParaRPr>
                    </a:p>
                  </a:txBody>
                  <a:tcPr/>
                </a:tc>
              </a:tr>
            </a:tbl>
          </a:graphicData>
        </a:graphic>
      </p:graphicFrame>
      <p:sp>
        <p:nvSpPr>
          <p:cNvPr id="8" name="TextBox 7"/>
          <p:cNvSpPr txBox="1"/>
          <p:nvPr/>
        </p:nvSpPr>
        <p:spPr>
          <a:xfrm>
            <a:off x="228600" y="5867400"/>
            <a:ext cx="7696200" cy="461665"/>
          </a:xfrm>
          <a:prstGeom prst="rect">
            <a:avLst/>
          </a:prstGeom>
          <a:noFill/>
        </p:spPr>
        <p:txBody>
          <a:bodyPr wrap="square" rtlCol="0">
            <a:spAutoFit/>
          </a:bodyPr>
          <a:lstStyle/>
          <a:p>
            <a:r>
              <a:rPr lang="en-US" sz="2400" dirty="0" smtClean="0"/>
              <a:t>NOTE: Higher the number higher the precedence.</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Polish Notations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5262979"/>
          </a:xfrm>
          <a:prstGeom prst="rect">
            <a:avLst/>
          </a:prstGeom>
          <a:noFill/>
        </p:spPr>
        <p:txBody>
          <a:bodyPr wrap="square" rtlCol="0">
            <a:spAutoFit/>
          </a:bodyPr>
          <a:lstStyle/>
          <a:p>
            <a:pPr>
              <a:lnSpc>
                <a:spcPct val="150000"/>
              </a:lnSpc>
            </a:pPr>
            <a:r>
              <a:rPr lang="en-US" sz="2000" dirty="0" smtClean="0"/>
              <a:t>An arithmetic expression may be in following forms –</a:t>
            </a:r>
          </a:p>
          <a:p>
            <a:pPr marL="342900" indent="-342900">
              <a:lnSpc>
                <a:spcPct val="150000"/>
              </a:lnSpc>
              <a:buAutoNum type="arabicPeriod"/>
            </a:pPr>
            <a:r>
              <a:rPr lang="en-US" sz="2000" dirty="0" smtClean="0"/>
              <a:t>Infix – Operator symbol is placed between its two operands like X + Y </a:t>
            </a:r>
          </a:p>
          <a:p>
            <a:pPr marL="342900" indent="-342900">
              <a:lnSpc>
                <a:spcPct val="150000"/>
              </a:lnSpc>
              <a:buAutoNum type="arabicPeriod"/>
            </a:pPr>
            <a:endParaRPr lang="en-US" sz="2000" dirty="0" smtClean="0"/>
          </a:p>
          <a:p>
            <a:pPr marL="342900" indent="-342900">
              <a:lnSpc>
                <a:spcPct val="150000"/>
              </a:lnSpc>
              <a:buAutoNum type="arabicPeriod"/>
            </a:pPr>
            <a:r>
              <a:rPr lang="en-US" sz="2000" dirty="0" smtClean="0"/>
              <a:t>Prefix – Operator symbol is placed before its two operands like + X Y</a:t>
            </a:r>
          </a:p>
          <a:p>
            <a:pPr marL="342900" indent="-342900">
              <a:lnSpc>
                <a:spcPct val="150000"/>
              </a:lnSpc>
              <a:buAutoNum type="arabicPeriod"/>
            </a:pPr>
            <a:endParaRPr lang="en-US" sz="2000" dirty="0" smtClean="0"/>
          </a:p>
          <a:p>
            <a:pPr marL="342900" indent="-342900">
              <a:lnSpc>
                <a:spcPct val="150000"/>
              </a:lnSpc>
              <a:buAutoNum type="arabicPeriod"/>
            </a:pPr>
            <a:r>
              <a:rPr lang="en-US" sz="2000" dirty="0" smtClean="0"/>
              <a:t>Postfix – Operator symbol is placed after its two operands like X Y +</a:t>
            </a:r>
          </a:p>
          <a:p>
            <a:pPr marL="342900" indent="-342900">
              <a:lnSpc>
                <a:spcPct val="150000"/>
              </a:lnSpc>
            </a:pPr>
            <a:endParaRPr lang="en-US" sz="2000" dirty="0" smtClean="0"/>
          </a:p>
          <a:p>
            <a:pPr marL="342900" indent="-342900">
              <a:lnSpc>
                <a:spcPct val="150000"/>
              </a:lnSpc>
              <a:buFont typeface="Wingdings" pitchFamily="2" charset="2"/>
              <a:buChar char="Ø"/>
            </a:pPr>
            <a:r>
              <a:rPr lang="en-US" sz="2000" dirty="0" smtClean="0"/>
              <a:t>In our usual practice, we solve the expressions in infix form. But, for computer program it is very complex to solve an expression in infix form. Therefore, to evaluate arithmetic, first we convert it into prefix or postfix form.</a:t>
            </a:r>
          </a:p>
          <a:p>
            <a:pPr marL="342900" indent="-342900">
              <a:buAutoNum type="arabicPeriod"/>
            </a:pPr>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Expression Conversion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2862322"/>
          </a:xfrm>
          <a:prstGeom prst="rect">
            <a:avLst/>
          </a:prstGeom>
          <a:noFill/>
        </p:spPr>
        <p:txBody>
          <a:bodyPr wrap="square" rtlCol="0">
            <a:spAutoFit/>
          </a:bodyPr>
          <a:lstStyle/>
          <a:p>
            <a:pPr>
              <a:lnSpc>
                <a:spcPct val="150000"/>
              </a:lnSpc>
            </a:pPr>
            <a:r>
              <a:rPr lang="en-US" sz="2000" dirty="0" smtClean="0"/>
              <a:t>Following conversions are possible –</a:t>
            </a:r>
          </a:p>
          <a:p>
            <a:pPr marL="342900" indent="-342900">
              <a:lnSpc>
                <a:spcPct val="150000"/>
              </a:lnSpc>
              <a:buAutoNum type="arabicPeriod"/>
            </a:pPr>
            <a:r>
              <a:rPr lang="en-US" sz="2000" dirty="0" smtClean="0"/>
              <a:t>Infix to postfix</a:t>
            </a:r>
          </a:p>
          <a:p>
            <a:pPr marL="342900" indent="-342900">
              <a:lnSpc>
                <a:spcPct val="150000"/>
              </a:lnSpc>
              <a:buAutoNum type="arabicPeriod"/>
            </a:pPr>
            <a:r>
              <a:rPr lang="en-US" sz="2000" dirty="0" smtClean="0"/>
              <a:t>Infix to prefix</a:t>
            </a:r>
          </a:p>
          <a:p>
            <a:pPr marL="342900" indent="-342900">
              <a:lnSpc>
                <a:spcPct val="150000"/>
              </a:lnSpc>
              <a:buAutoNum type="arabicPeriod"/>
            </a:pPr>
            <a:r>
              <a:rPr lang="en-US" sz="2000" dirty="0" smtClean="0"/>
              <a:t>Postfix to infix</a:t>
            </a:r>
          </a:p>
          <a:p>
            <a:pPr marL="342900" indent="-342900">
              <a:lnSpc>
                <a:spcPct val="150000"/>
              </a:lnSpc>
              <a:buAutoNum type="arabicPeriod"/>
            </a:pPr>
            <a:r>
              <a:rPr lang="en-US" sz="2000" dirty="0" smtClean="0"/>
              <a:t>Prefix to infix</a:t>
            </a:r>
          </a:p>
          <a:p>
            <a:pPr>
              <a:lnSpc>
                <a:spcPct val="150000"/>
              </a:lnSpc>
            </a:pPr>
            <a:endParaRPr lang="en-US" sz="2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Infix to Postfix</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477328"/>
          </a:xfrm>
          <a:prstGeom prst="rect">
            <a:avLst/>
          </a:prstGeom>
          <a:noFill/>
        </p:spPr>
        <p:txBody>
          <a:bodyPr wrap="square" rtlCol="0">
            <a:spAutoFit/>
          </a:bodyPr>
          <a:lstStyle/>
          <a:p>
            <a:pPr marL="0" lvl="1">
              <a:lnSpc>
                <a:spcPct val="90000"/>
              </a:lnSpc>
            </a:pPr>
            <a:r>
              <a:rPr lang="en-US" sz="2000" b="1" i="1" dirty="0" smtClean="0"/>
              <a:t>Algorithm </a:t>
            </a:r>
            <a:r>
              <a:rPr lang="en-US" sz="2000" b="1" i="1" dirty="0" err="1" smtClean="0"/>
              <a:t>Infix_To_Post</a:t>
            </a:r>
            <a:r>
              <a:rPr lang="en-US" sz="2000" b="1" i="1" dirty="0" smtClean="0"/>
              <a:t> (</a:t>
            </a:r>
            <a:r>
              <a:rPr lang="en-US" sz="2000" b="1" i="1" dirty="0" err="1" smtClean="0"/>
              <a:t>InFix</a:t>
            </a:r>
            <a:r>
              <a:rPr lang="en-US" sz="2000" b="1" i="1" dirty="0" smtClean="0"/>
              <a:t>) </a:t>
            </a:r>
            <a:r>
              <a:rPr lang="en-US" sz="2000" dirty="0" smtClean="0"/>
              <a:t>– This algorithm takes infix expression and returns equivalent postfix expression.</a:t>
            </a:r>
          </a:p>
          <a:p>
            <a:pPr marL="0" lvl="1">
              <a:lnSpc>
                <a:spcPct val="90000"/>
              </a:lnSpc>
            </a:pPr>
            <a:endParaRPr lang="en-US" sz="2000" dirty="0" smtClean="0"/>
          </a:p>
          <a:p>
            <a:pPr marL="457200" indent="-457200">
              <a:lnSpc>
                <a:spcPct val="90000"/>
              </a:lnSpc>
              <a:buFont typeface="+mj-lt"/>
              <a:buAutoNum type="arabicPeriod"/>
            </a:pPr>
            <a:endParaRPr lang="en-US" sz="2000" dirty="0" smtClean="0"/>
          </a:p>
          <a:p>
            <a:endParaRPr lang="en-US" dirty="0"/>
          </a:p>
        </p:txBody>
      </p:sp>
      <p:sp>
        <p:nvSpPr>
          <p:cNvPr id="7" name="TextBox 6"/>
          <p:cNvSpPr txBox="1"/>
          <p:nvPr/>
        </p:nvSpPr>
        <p:spPr>
          <a:xfrm>
            <a:off x="533400" y="3352800"/>
            <a:ext cx="7848600" cy="369332"/>
          </a:xfrm>
          <a:prstGeom prst="rect">
            <a:avLst/>
          </a:prstGeom>
          <a:noFill/>
        </p:spPr>
        <p:txBody>
          <a:bodyPr wrap="square" rtlCol="0">
            <a:spAutoFit/>
          </a:bodyPr>
          <a:lstStyle/>
          <a:p>
            <a:endParaRPr lang="en-US" dirty="0" smtClean="0"/>
          </a:p>
        </p:txBody>
      </p:sp>
      <p:sp>
        <p:nvSpPr>
          <p:cNvPr id="8" name="TextBox 7"/>
          <p:cNvSpPr txBox="1"/>
          <p:nvPr/>
        </p:nvSpPr>
        <p:spPr>
          <a:xfrm>
            <a:off x="228600" y="1716881"/>
            <a:ext cx="8610600" cy="3693319"/>
          </a:xfrm>
          <a:prstGeom prst="rect">
            <a:avLst/>
          </a:prstGeom>
          <a:solidFill>
            <a:schemeClr val="bg1">
              <a:lumMod val="85000"/>
            </a:schemeClr>
          </a:solidFill>
        </p:spPr>
        <p:txBody>
          <a:bodyPr wrap="square" rtlCol="0">
            <a:spAutoFit/>
          </a:bodyPr>
          <a:lstStyle/>
          <a:p>
            <a:pPr marL="457200" lvl="0" indent="-457200">
              <a:buFont typeface="+mj-lt"/>
              <a:buAutoNum type="arabicPeriod"/>
            </a:pPr>
            <a:r>
              <a:rPr lang="en-US" dirty="0" smtClean="0">
                <a:solidFill>
                  <a:prstClr val="black"/>
                </a:solidFill>
              </a:rPr>
              <a:t>Create empty stack, say STK</a:t>
            </a:r>
          </a:p>
          <a:p>
            <a:pPr marL="457200" lvl="0" indent="-457200">
              <a:buFont typeface="+mj-lt"/>
              <a:buAutoNum type="arabicPeriod"/>
            </a:pPr>
            <a:r>
              <a:rPr lang="en-US" dirty="0" smtClean="0">
                <a:solidFill>
                  <a:prstClr val="black"/>
                </a:solidFill>
              </a:rPr>
              <a:t>While (!(</a:t>
            </a:r>
            <a:r>
              <a:rPr lang="en-US" dirty="0" err="1" smtClean="0">
                <a:solidFill>
                  <a:prstClr val="black"/>
                </a:solidFill>
              </a:rPr>
              <a:t>InFix</a:t>
            </a:r>
            <a:r>
              <a:rPr lang="en-US" dirty="0" smtClean="0">
                <a:solidFill>
                  <a:prstClr val="black"/>
                </a:solidFill>
              </a:rPr>
              <a:t> END))</a:t>
            </a:r>
          </a:p>
          <a:p>
            <a:pPr marL="457200" lvl="0" indent="-457200">
              <a:buFont typeface="+mj-lt"/>
              <a:buAutoNum type="arabicPeriod"/>
            </a:pPr>
            <a:r>
              <a:rPr lang="en-US" dirty="0" smtClean="0">
                <a:solidFill>
                  <a:prstClr val="black"/>
                </a:solidFill>
              </a:rPr>
              <a:t> 	pick up the element from </a:t>
            </a:r>
            <a:r>
              <a:rPr lang="en-US" dirty="0" err="1" smtClean="0">
                <a:solidFill>
                  <a:prstClr val="black"/>
                </a:solidFill>
              </a:rPr>
              <a:t>InFix</a:t>
            </a:r>
            <a:r>
              <a:rPr lang="en-US" dirty="0" smtClean="0">
                <a:solidFill>
                  <a:prstClr val="black"/>
                </a:solidFill>
              </a:rPr>
              <a:t> and say it is Current</a:t>
            </a:r>
          </a:p>
          <a:p>
            <a:pPr marL="457200" lvl="0" indent="-457200">
              <a:buFont typeface="+mj-lt"/>
              <a:buAutoNum type="arabicPeriod"/>
            </a:pPr>
            <a:r>
              <a:rPr lang="en-US" dirty="0" smtClean="0">
                <a:solidFill>
                  <a:prstClr val="black"/>
                </a:solidFill>
              </a:rPr>
              <a:t> 	If (Current == left Parenthesis)  </a:t>
            </a:r>
          </a:p>
          <a:p>
            <a:pPr marL="457200" lvl="0" indent="-457200">
              <a:buFont typeface="+mj-lt"/>
              <a:buAutoNum type="arabicPeriod"/>
            </a:pPr>
            <a:r>
              <a:rPr lang="en-US" dirty="0" smtClean="0">
                <a:solidFill>
                  <a:prstClr val="black"/>
                </a:solidFill>
              </a:rPr>
              <a:t> 		Push(STK, Current)</a:t>
            </a:r>
          </a:p>
          <a:p>
            <a:pPr marL="457200" lvl="0" indent="-457200">
              <a:buFont typeface="+mj-lt"/>
              <a:buAutoNum type="arabicPeriod"/>
            </a:pPr>
            <a:r>
              <a:rPr lang="en-US" dirty="0" smtClean="0">
                <a:solidFill>
                  <a:prstClr val="black"/>
                </a:solidFill>
              </a:rPr>
              <a:t> 	Else If (Current == right Parenthesis)</a:t>
            </a:r>
          </a:p>
          <a:p>
            <a:pPr marL="457200" lvl="0" indent="-457200">
              <a:buFont typeface="+mj-lt"/>
              <a:buAutoNum type="arabicPeriod"/>
            </a:pPr>
            <a:r>
              <a:rPr lang="en-US" dirty="0" smtClean="0">
                <a:solidFill>
                  <a:prstClr val="black"/>
                </a:solidFill>
              </a:rPr>
              <a:t> 	 	While (!(</a:t>
            </a:r>
            <a:r>
              <a:rPr lang="en-US" dirty="0" err="1" smtClean="0">
                <a:solidFill>
                  <a:prstClr val="black"/>
                </a:solidFill>
              </a:rPr>
              <a:t>isEmpty</a:t>
            </a:r>
            <a:r>
              <a:rPr lang="en-US" dirty="0" smtClean="0">
                <a:solidFill>
                  <a:prstClr val="black"/>
                </a:solidFill>
              </a:rPr>
              <a:t>(STK)) &amp;&amp; STK -&gt; TOP != left Parenthesis)</a:t>
            </a:r>
          </a:p>
          <a:p>
            <a:pPr marL="457200" lvl="0" indent="-457200">
              <a:buFont typeface="+mj-lt"/>
              <a:buAutoNum type="arabicPeriod"/>
            </a:pPr>
            <a:r>
              <a:rPr lang="en-US" dirty="0" smtClean="0">
                <a:solidFill>
                  <a:prstClr val="black"/>
                </a:solidFill>
              </a:rPr>
              <a:t> 			Operator = Pop(STK) </a:t>
            </a:r>
          </a:p>
          <a:p>
            <a:pPr marL="457200" lvl="0" indent="-457200">
              <a:buFont typeface="+mj-lt"/>
              <a:buAutoNum type="arabicPeriod"/>
            </a:pPr>
            <a:r>
              <a:rPr lang="en-US" dirty="0" smtClean="0">
                <a:solidFill>
                  <a:prstClr val="black"/>
                </a:solidFill>
              </a:rPr>
              <a:t> 			</a:t>
            </a:r>
            <a:r>
              <a:rPr lang="en-US" dirty="0" err="1" smtClean="0">
                <a:solidFill>
                  <a:prstClr val="black"/>
                </a:solidFill>
              </a:rPr>
              <a:t>AppendTo</a:t>
            </a:r>
            <a:r>
              <a:rPr lang="en-US" dirty="0" smtClean="0">
                <a:solidFill>
                  <a:prstClr val="black"/>
                </a:solidFill>
              </a:rPr>
              <a:t>(</a:t>
            </a:r>
            <a:r>
              <a:rPr lang="en-US" dirty="0" err="1" smtClean="0">
                <a:solidFill>
                  <a:prstClr val="black"/>
                </a:solidFill>
              </a:rPr>
              <a:t>PostFix</a:t>
            </a:r>
            <a:r>
              <a:rPr lang="en-US" dirty="0" smtClean="0">
                <a:solidFill>
                  <a:prstClr val="black"/>
                </a:solidFill>
              </a:rPr>
              <a:t>, Operator)</a:t>
            </a:r>
          </a:p>
          <a:p>
            <a:pPr marL="457200" lvl="0" indent="-457200">
              <a:buFont typeface="+mj-lt"/>
              <a:buAutoNum type="arabicPeriod"/>
            </a:pPr>
            <a:r>
              <a:rPr lang="en-US" dirty="0" smtClean="0">
                <a:solidFill>
                  <a:prstClr val="black"/>
                </a:solidFill>
              </a:rPr>
              <a:t> 		Pop(STK) 		// remove the left parenthesis and do 					                     not append to </a:t>
            </a:r>
            <a:r>
              <a:rPr lang="en-US" dirty="0" err="1" smtClean="0">
                <a:solidFill>
                  <a:prstClr val="black"/>
                </a:solidFill>
              </a:rPr>
              <a:t>PostFix</a:t>
            </a:r>
            <a:endParaRPr lang="en-US" dirty="0" smtClean="0">
              <a:solidFill>
                <a:prstClr val="black"/>
              </a:solidFill>
            </a:endParaRPr>
          </a:p>
          <a:p>
            <a:pPr marL="457200" lvl="0" indent="-457200">
              <a:buFont typeface="+mj-lt"/>
              <a:buAutoNum type="arabicPeriod"/>
            </a:pPr>
            <a:r>
              <a:rPr lang="en-US" dirty="0" smtClean="0">
                <a:solidFill>
                  <a:prstClr val="black"/>
                </a:solidFill>
              </a:rPr>
              <a:t> 	Else If(Current == Operand)</a:t>
            </a:r>
          </a:p>
          <a:p>
            <a:pPr marL="457200" lvl="0" indent="-457200">
              <a:buFont typeface="+mj-lt"/>
              <a:buAutoNum type="arabicPeriod"/>
            </a:pPr>
            <a:r>
              <a:rPr lang="en-US" dirty="0" smtClean="0">
                <a:solidFill>
                  <a:prstClr val="black"/>
                </a:solidFill>
              </a:rPr>
              <a:t> 		</a:t>
            </a:r>
            <a:r>
              <a:rPr lang="en-US" dirty="0" err="1" smtClean="0">
                <a:solidFill>
                  <a:prstClr val="black"/>
                </a:solidFill>
              </a:rPr>
              <a:t>AppendTo</a:t>
            </a:r>
            <a:r>
              <a:rPr lang="en-US" dirty="0" smtClean="0">
                <a:solidFill>
                  <a:prstClr val="black"/>
                </a:solidFill>
              </a:rPr>
              <a:t>(</a:t>
            </a:r>
            <a:r>
              <a:rPr lang="en-US" dirty="0" err="1" smtClean="0">
                <a:solidFill>
                  <a:prstClr val="black"/>
                </a:solidFill>
              </a:rPr>
              <a:t>PostFix</a:t>
            </a:r>
            <a:r>
              <a:rPr lang="en-US" dirty="0" smtClean="0">
                <a:solidFill>
                  <a:prstClr val="black"/>
                </a:solidFill>
              </a:rPr>
              <a:t>, Current)</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0"/>
            <a:ext cx="9144000" cy="65532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52400"/>
            <a:ext cx="8839200" cy="646331"/>
          </a:xfrm>
          <a:prstGeom prst="rect">
            <a:avLst/>
          </a:prstGeom>
          <a:noFill/>
        </p:spPr>
        <p:txBody>
          <a:bodyPr wrap="square" rtlCol="0">
            <a:spAutoFit/>
          </a:bodyPr>
          <a:lstStyle/>
          <a:p>
            <a:pPr marL="342900" indent="-342900"/>
            <a:r>
              <a:rPr lang="en-US" dirty="0" smtClean="0"/>
              <a:t>	</a:t>
            </a:r>
          </a:p>
          <a:p>
            <a:endParaRPr lang="en-US" dirty="0"/>
          </a:p>
        </p:txBody>
      </p:sp>
      <p:sp>
        <p:nvSpPr>
          <p:cNvPr id="7" name="TextBox 6"/>
          <p:cNvSpPr txBox="1"/>
          <p:nvPr/>
        </p:nvSpPr>
        <p:spPr>
          <a:xfrm>
            <a:off x="228600" y="304800"/>
            <a:ext cx="8534400" cy="4247317"/>
          </a:xfrm>
          <a:prstGeom prst="rect">
            <a:avLst/>
          </a:prstGeom>
          <a:solidFill>
            <a:schemeClr val="bg1">
              <a:lumMod val="85000"/>
            </a:schemeClr>
          </a:solidFill>
        </p:spPr>
        <p:txBody>
          <a:bodyPr wrap="square" rtlCol="0">
            <a:spAutoFit/>
          </a:bodyPr>
          <a:lstStyle/>
          <a:p>
            <a:pPr marL="342900" indent="-342900"/>
            <a:r>
              <a:rPr lang="en-US" dirty="0" smtClean="0"/>
              <a:t>13. 	 	Else If (Current == Operator)</a:t>
            </a:r>
          </a:p>
          <a:p>
            <a:pPr marL="342900" indent="-342900">
              <a:buAutoNum type="arabicPeriod" startAt="14"/>
            </a:pPr>
            <a:r>
              <a:rPr lang="en-US" dirty="0" smtClean="0"/>
              <a:t> 		While (!(</a:t>
            </a:r>
            <a:r>
              <a:rPr lang="en-US" dirty="0" err="1" smtClean="0"/>
              <a:t>isEmpty</a:t>
            </a:r>
            <a:r>
              <a:rPr lang="en-US" dirty="0" smtClean="0"/>
              <a:t>(STK)) &amp;&amp; PREC(Current) &lt;= PREC(STK -&gt; TOP))</a:t>
            </a:r>
          </a:p>
          <a:p>
            <a:pPr marL="342900" indent="-342900">
              <a:buAutoNum type="arabicPeriod" startAt="14"/>
            </a:pPr>
            <a:r>
              <a:rPr lang="en-US" dirty="0" smtClean="0"/>
              <a:t> 			Operator=Pop(STK)</a:t>
            </a:r>
          </a:p>
          <a:p>
            <a:pPr marL="342900" indent="-342900">
              <a:buAutoNum type="arabicPeriod" startAt="16"/>
            </a:pPr>
            <a:r>
              <a:rPr lang="en-US" dirty="0" smtClean="0"/>
              <a:t> 			</a:t>
            </a:r>
            <a:r>
              <a:rPr lang="en-US" dirty="0" err="1" smtClean="0"/>
              <a:t>AppendTo</a:t>
            </a:r>
            <a:r>
              <a:rPr lang="en-US" dirty="0" smtClean="0"/>
              <a:t>(</a:t>
            </a:r>
            <a:r>
              <a:rPr lang="en-US" dirty="0" err="1" smtClean="0"/>
              <a:t>PostFix</a:t>
            </a:r>
            <a:r>
              <a:rPr lang="en-US" dirty="0" smtClean="0"/>
              <a:t>, Operator)</a:t>
            </a:r>
          </a:p>
          <a:p>
            <a:pPr marL="342900" indent="-342900">
              <a:buAutoNum type="arabicPeriod" startAt="16"/>
            </a:pPr>
            <a:r>
              <a:rPr lang="en-US" dirty="0" smtClean="0"/>
              <a:t> 		Push(STK, Current)</a:t>
            </a:r>
          </a:p>
          <a:p>
            <a:pPr marL="342900" indent="-342900">
              <a:buAutoNum type="arabicPeriod" startAt="16"/>
            </a:pPr>
            <a:r>
              <a:rPr lang="en-US" dirty="0" smtClean="0"/>
              <a:t>  	 Else </a:t>
            </a:r>
          </a:p>
          <a:p>
            <a:pPr marL="342900" indent="-342900">
              <a:buAutoNum type="arabicPeriod" startAt="16"/>
            </a:pPr>
            <a:r>
              <a:rPr lang="en-US" dirty="0" smtClean="0"/>
              <a:t> 		Display “Incorrect Expression”</a:t>
            </a:r>
          </a:p>
          <a:p>
            <a:pPr marL="342900" indent="-342900">
              <a:buAutoNum type="arabicPeriod" startAt="16"/>
            </a:pPr>
            <a:r>
              <a:rPr lang="en-US" dirty="0" smtClean="0"/>
              <a:t> 		Exit</a:t>
            </a:r>
          </a:p>
          <a:p>
            <a:pPr marL="342900" indent="-342900">
              <a:buAutoNum type="arabicPeriod" startAt="16"/>
            </a:pPr>
            <a:r>
              <a:rPr lang="en-US" dirty="0" smtClean="0"/>
              <a:t>  While (!(</a:t>
            </a:r>
            <a:r>
              <a:rPr lang="en-US" dirty="0" err="1" smtClean="0"/>
              <a:t>isEmpty</a:t>
            </a:r>
            <a:r>
              <a:rPr lang="en-US" dirty="0" smtClean="0"/>
              <a:t>(STK)) &amp;&amp; STK -&gt; TOP != left Parenthesis)</a:t>
            </a:r>
          </a:p>
          <a:p>
            <a:pPr marL="342900" indent="-342900">
              <a:buAutoNum type="arabicPeriod" startAt="16"/>
            </a:pPr>
            <a:r>
              <a:rPr lang="en-US" dirty="0" smtClean="0"/>
              <a:t> 	Operator = Pop(STK)</a:t>
            </a:r>
          </a:p>
          <a:p>
            <a:pPr marL="342900" indent="-342900">
              <a:buAutoNum type="arabicPeriod" startAt="16"/>
            </a:pPr>
            <a:r>
              <a:rPr lang="en-US" dirty="0" smtClean="0"/>
              <a:t> 	</a:t>
            </a:r>
            <a:r>
              <a:rPr lang="en-US" dirty="0" err="1" smtClean="0"/>
              <a:t>AppendTo</a:t>
            </a:r>
            <a:r>
              <a:rPr lang="en-US" dirty="0" smtClean="0"/>
              <a:t>(</a:t>
            </a:r>
            <a:r>
              <a:rPr lang="en-US" dirty="0" err="1" smtClean="0"/>
              <a:t>PostFix</a:t>
            </a:r>
            <a:r>
              <a:rPr lang="en-US" dirty="0" smtClean="0"/>
              <a:t>, Operator)</a:t>
            </a:r>
          </a:p>
          <a:p>
            <a:pPr marL="342900" indent="-342900">
              <a:buAutoNum type="arabicPeriod" startAt="16"/>
            </a:pPr>
            <a:r>
              <a:rPr lang="en-US" dirty="0" smtClean="0"/>
              <a:t>  If (STK -&gt; TOP == left Parenthesis)</a:t>
            </a:r>
          </a:p>
          <a:p>
            <a:pPr marL="342900" indent="-342900">
              <a:buAutoNum type="arabicPeriod" startAt="16"/>
            </a:pPr>
            <a:r>
              <a:rPr lang="en-US" dirty="0" smtClean="0"/>
              <a:t> 	Display “Incorrect Expression”</a:t>
            </a:r>
          </a:p>
          <a:p>
            <a:pPr marL="342900" indent="-342900">
              <a:buAutoNum type="arabicPeriod" startAt="16"/>
            </a:pPr>
            <a:r>
              <a:rPr lang="en-US" dirty="0" smtClean="0"/>
              <a:t> 	Exit</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Illustration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754326"/>
          </a:xfrm>
          <a:prstGeom prst="rect">
            <a:avLst/>
          </a:prstGeom>
          <a:noFill/>
        </p:spPr>
        <p:txBody>
          <a:bodyPr wrap="square" rtlCol="0">
            <a:spAutoFit/>
          </a:bodyPr>
          <a:lstStyle/>
          <a:p>
            <a:r>
              <a:rPr lang="en-US" dirty="0" err="1" smtClean="0"/>
              <a:t>InFix</a:t>
            </a:r>
            <a:r>
              <a:rPr lang="en-US" dirty="0" smtClean="0"/>
              <a:t> Expression –</a:t>
            </a:r>
          </a:p>
          <a:p>
            <a:r>
              <a:rPr lang="en-US" dirty="0" smtClean="0"/>
              <a:t> 		(A – B) * (C / D)</a:t>
            </a:r>
          </a:p>
          <a:p>
            <a:endParaRPr lang="en-US" dirty="0" smtClean="0"/>
          </a:p>
          <a:p>
            <a:endParaRPr lang="en-US" dirty="0" smtClean="0"/>
          </a:p>
          <a:p>
            <a:endParaRPr lang="en-US" dirty="0" smtClean="0"/>
          </a:p>
          <a:p>
            <a:endParaRPr lang="en-US" dirty="0"/>
          </a:p>
        </p:txBody>
      </p:sp>
      <p:graphicFrame>
        <p:nvGraphicFramePr>
          <p:cNvPr id="12" name="Table 11"/>
          <p:cNvGraphicFramePr>
            <a:graphicFrameLocks noGrp="1"/>
          </p:cNvGraphicFramePr>
          <p:nvPr/>
        </p:nvGraphicFramePr>
        <p:xfrm>
          <a:off x="1524000" y="1600200"/>
          <a:ext cx="6400800" cy="4907280"/>
        </p:xfrm>
        <a:graphic>
          <a:graphicData uri="http://schemas.openxmlformats.org/drawingml/2006/table">
            <a:tbl>
              <a:tblPr firstRow="1" bandRow="1">
                <a:tableStyleId>{5940675A-B579-460E-94D1-54222C63F5DA}</a:tableStyleId>
              </a:tblPr>
              <a:tblGrid>
                <a:gridCol w="2194560"/>
                <a:gridCol w="2194560"/>
                <a:gridCol w="2011680"/>
              </a:tblGrid>
              <a:tr h="457200">
                <a:tc>
                  <a:txBody>
                    <a:bodyPr/>
                    <a:lstStyle/>
                    <a:p>
                      <a:pPr algn="ctr"/>
                      <a:r>
                        <a:rPr lang="en-US" sz="2000" b="1" dirty="0" smtClean="0"/>
                        <a:t>Current Character</a:t>
                      </a:r>
                      <a:endParaRPr lang="en-US" sz="2000" b="1" dirty="0"/>
                    </a:p>
                  </a:txBody>
                  <a:tcPr/>
                </a:tc>
                <a:tc>
                  <a:txBody>
                    <a:bodyPr/>
                    <a:lstStyle/>
                    <a:p>
                      <a:pPr algn="ctr"/>
                      <a:r>
                        <a:rPr lang="en-US" sz="2000" b="1" dirty="0" err="1" smtClean="0"/>
                        <a:t>PostFix</a:t>
                      </a:r>
                      <a:r>
                        <a:rPr lang="en-US" sz="2000" b="1" baseline="0" dirty="0" smtClean="0"/>
                        <a:t> Expression</a:t>
                      </a:r>
                      <a:endParaRPr lang="en-US" sz="2000" b="1" dirty="0"/>
                    </a:p>
                  </a:txBody>
                  <a:tcPr/>
                </a:tc>
                <a:tc>
                  <a:txBody>
                    <a:bodyPr/>
                    <a:lstStyle/>
                    <a:p>
                      <a:pPr algn="ctr"/>
                      <a:r>
                        <a:rPr lang="en-US" sz="2000" b="1" dirty="0" smtClean="0"/>
                        <a:t>Stack</a:t>
                      </a:r>
                      <a:endParaRPr lang="en-US" sz="2000" b="1" dirty="0"/>
                    </a:p>
                  </a:txBody>
                  <a:tcPr/>
                </a:tc>
              </a:tr>
              <a:tr h="370840">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A</a:t>
                      </a:r>
                      <a:endParaRPr lang="en-US" dirty="0"/>
                    </a:p>
                  </a:txBody>
                  <a:tcPr/>
                </a:tc>
                <a:tc>
                  <a:txBody>
                    <a:bodyPr/>
                    <a:lstStyle/>
                    <a:p>
                      <a:pPr algn="ctr"/>
                      <a:r>
                        <a:rPr lang="en-US" dirty="0" smtClean="0"/>
                        <a:t>A</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A</a:t>
                      </a:r>
                      <a:endParaRPr lang="en-US" dirty="0"/>
                    </a:p>
                  </a:txBody>
                  <a:tcPr/>
                </a:tc>
                <a:tc>
                  <a:txBody>
                    <a:bodyPr/>
                    <a:lstStyle/>
                    <a:p>
                      <a:pPr algn="ctr"/>
                      <a:r>
                        <a:rPr lang="en-US" dirty="0" smtClean="0"/>
                        <a:t>( -</a:t>
                      </a:r>
                      <a:endParaRPr lang="en-US" dirty="0"/>
                    </a:p>
                  </a:txBody>
                  <a:tcPr/>
                </a:tc>
              </a:tr>
              <a:tr h="370840">
                <a:tc>
                  <a:txBody>
                    <a:bodyPr/>
                    <a:lstStyle/>
                    <a:p>
                      <a:pPr algn="ctr"/>
                      <a:r>
                        <a:rPr lang="en-US" dirty="0" smtClean="0"/>
                        <a:t>B</a:t>
                      </a:r>
                      <a:endParaRPr lang="en-US" dirty="0"/>
                    </a:p>
                  </a:txBody>
                  <a:tcPr/>
                </a:tc>
                <a:tc>
                  <a:txBody>
                    <a:bodyPr/>
                    <a:lstStyle/>
                    <a:p>
                      <a:pPr algn="ctr"/>
                      <a:r>
                        <a:rPr lang="en-US" dirty="0" smtClean="0"/>
                        <a:t>A B</a:t>
                      </a:r>
                      <a:endParaRPr lang="en-US" dirty="0"/>
                    </a:p>
                  </a:txBody>
                  <a:tcPr/>
                </a:tc>
                <a:tc>
                  <a:txBody>
                    <a:bodyPr/>
                    <a:lstStyle/>
                    <a:p>
                      <a:pPr algn="ctr"/>
                      <a:r>
                        <a:rPr lang="en-US" dirty="0" smtClean="0"/>
                        <a:t>( -</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A B - </a:t>
                      </a:r>
                      <a:endParaRPr lang="en-US" dirty="0"/>
                    </a:p>
                  </a:txBody>
                  <a:tcPr/>
                </a:tc>
                <a:tc>
                  <a:txBody>
                    <a:bodyPr/>
                    <a:lstStyle/>
                    <a:p>
                      <a:pPr algn="ctr"/>
                      <a:r>
                        <a:rPr lang="en-US" dirty="0" smtClean="0"/>
                        <a:t>Empty</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A B - </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A B -</a:t>
                      </a:r>
                      <a:endParaRPr lang="en-US" dirty="0"/>
                    </a:p>
                  </a:txBody>
                  <a:tcPr/>
                </a:tc>
                <a:tc>
                  <a:txBody>
                    <a:bodyPr/>
                    <a:lstStyle/>
                    <a:p>
                      <a:pPr algn="ctr"/>
                      <a:r>
                        <a:rPr lang="en-US" dirty="0" smtClean="0"/>
                        <a:t>* (</a:t>
                      </a:r>
                      <a:endParaRPr lang="en-US" dirty="0"/>
                    </a:p>
                  </a:txBody>
                  <a:tcPr/>
                </a:tc>
              </a:tr>
              <a:tr h="370840">
                <a:tc>
                  <a:txBody>
                    <a:bodyPr/>
                    <a:lstStyle/>
                    <a:p>
                      <a:pPr algn="ctr"/>
                      <a:r>
                        <a:rPr lang="en-US" dirty="0" smtClean="0"/>
                        <a:t>C </a:t>
                      </a:r>
                      <a:endParaRPr lang="en-US" dirty="0"/>
                    </a:p>
                  </a:txBody>
                  <a:tcPr/>
                </a:tc>
                <a:tc>
                  <a:txBody>
                    <a:bodyPr/>
                    <a:lstStyle/>
                    <a:p>
                      <a:pPr algn="ctr"/>
                      <a:r>
                        <a:rPr lang="en-US" dirty="0" smtClean="0"/>
                        <a:t>A B – C</a:t>
                      </a:r>
                      <a:endParaRPr lang="en-US" dirty="0"/>
                    </a:p>
                  </a:txBody>
                  <a:tcPr/>
                </a:tc>
                <a:tc>
                  <a:txBody>
                    <a:bodyPr/>
                    <a:lstStyle/>
                    <a:p>
                      <a:pPr algn="ctr"/>
                      <a:r>
                        <a:rPr lang="en-US" dirty="0" smtClean="0"/>
                        <a:t>* (</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A B – C</a:t>
                      </a:r>
                      <a:endParaRPr lang="en-US" dirty="0"/>
                    </a:p>
                  </a:txBody>
                  <a:tcPr/>
                </a:tc>
                <a:tc>
                  <a:txBody>
                    <a:bodyPr/>
                    <a:lstStyle/>
                    <a:p>
                      <a:pPr algn="ctr"/>
                      <a:r>
                        <a:rPr lang="en-US" dirty="0" smtClean="0"/>
                        <a:t>*</a:t>
                      </a:r>
                      <a:r>
                        <a:rPr lang="en-US" baseline="0" dirty="0" smtClean="0"/>
                        <a:t> ( /</a:t>
                      </a:r>
                      <a:endParaRPr lang="en-US" dirty="0"/>
                    </a:p>
                  </a:txBody>
                  <a:tcPr/>
                </a:tc>
              </a:tr>
              <a:tr h="370840">
                <a:tc>
                  <a:txBody>
                    <a:bodyPr/>
                    <a:lstStyle/>
                    <a:p>
                      <a:pPr algn="ctr"/>
                      <a:r>
                        <a:rPr lang="en-US" dirty="0" smtClean="0"/>
                        <a:t>D</a:t>
                      </a:r>
                      <a:endParaRPr lang="en-US" dirty="0"/>
                    </a:p>
                  </a:txBody>
                  <a:tcPr/>
                </a:tc>
                <a:tc>
                  <a:txBody>
                    <a:bodyPr/>
                    <a:lstStyle/>
                    <a:p>
                      <a:pPr algn="ctr"/>
                      <a:r>
                        <a:rPr lang="en-US" dirty="0" smtClean="0"/>
                        <a:t>A B – C D</a:t>
                      </a:r>
                      <a:endParaRPr lang="en-US" dirty="0"/>
                    </a:p>
                  </a:txBody>
                  <a:tcPr/>
                </a:tc>
                <a:tc>
                  <a:txBody>
                    <a:bodyPr/>
                    <a:lstStyle/>
                    <a:p>
                      <a:pPr algn="ctr"/>
                      <a:r>
                        <a:rPr lang="en-US" dirty="0" smtClean="0"/>
                        <a:t>* (</a:t>
                      </a:r>
                      <a:r>
                        <a:rPr lang="en-US" baseline="0" dirty="0" smtClean="0"/>
                        <a:t> /</a:t>
                      </a:r>
                      <a:endParaRPr lang="en-US" dirty="0"/>
                    </a:p>
                  </a:txBody>
                  <a:tcPr/>
                </a:tc>
              </a:tr>
              <a:tr h="370840">
                <a:tc>
                  <a:txBody>
                    <a:bodyPr/>
                    <a:lstStyle/>
                    <a:p>
                      <a:pPr algn="ctr"/>
                      <a:r>
                        <a:rPr lang="en-US" dirty="0" smtClean="0"/>
                        <a:t>) </a:t>
                      </a:r>
                      <a:endParaRPr lang="en-US" dirty="0"/>
                    </a:p>
                  </a:txBody>
                  <a:tcPr/>
                </a:tc>
                <a:tc>
                  <a:txBody>
                    <a:bodyPr/>
                    <a:lstStyle/>
                    <a:p>
                      <a:pPr algn="ctr"/>
                      <a:r>
                        <a:rPr lang="en-US" dirty="0" smtClean="0"/>
                        <a:t>A B – C D /</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End of expression</a:t>
                      </a:r>
                      <a:endParaRPr lang="en-US" dirty="0"/>
                    </a:p>
                  </a:txBody>
                  <a:tcPr/>
                </a:tc>
                <a:tc>
                  <a:txBody>
                    <a:bodyPr/>
                    <a:lstStyle/>
                    <a:p>
                      <a:pPr algn="ctr"/>
                      <a:r>
                        <a:rPr lang="en-US" dirty="0" smtClean="0"/>
                        <a:t>A B – C D / *</a:t>
                      </a:r>
                      <a:endParaRPr lang="en-US" dirty="0"/>
                    </a:p>
                  </a:txBody>
                  <a:tcPr/>
                </a:tc>
                <a:tc>
                  <a:txBody>
                    <a:bodyPr/>
                    <a:lstStyle/>
                    <a:p>
                      <a:pPr algn="ctr"/>
                      <a:r>
                        <a:rPr lang="en-US" dirty="0" smtClean="0"/>
                        <a:t>Empty</a:t>
                      </a:r>
                      <a:endParaRPr lang="en-US" dirty="0"/>
                    </a:p>
                  </a:txBody>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Exercises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3662541"/>
          </a:xfrm>
          <a:prstGeom prst="rect">
            <a:avLst/>
          </a:prstGeom>
          <a:noFill/>
        </p:spPr>
        <p:txBody>
          <a:bodyPr wrap="square" rtlCol="0">
            <a:spAutoFit/>
          </a:bodyPr>
          <a:lstStyle/>
          <a:p>
            <a:r>
              <a:rPr lang="en-US" sz="2000" dirty="0" err="1" smtClean="0"/>
              <a:t>InFix</a:t>
            </a:r>
            <a:r>
              <a:rPr lang="en-US" sz="2000" dirty="0" smtClean="0"/>
              <a:t> Expression –</a:t>
            </a:r>
          </a:p>
          <a:p>
            <a:r>
              <a:rPr lang="en-US" sz="2000" dirty="0" smtClean="0"/>
              <a:t>		1.  	A + B * C - D / E</a:t>
            </a:r>
          </a:p>
          <a:p>
            <a:r>
              <a:rPr lang="en-US" sz="2000" dirty="0" smtClean="0"/>
              <a:t>		2.  	A * B - ( C + D ) + E</a:t>
            </a:r>
          </a:p>
          <a:p>
            <a:r>
              <a:rPr lang="en-US" sz="2000" dirty="0" smtClean="0"/>
              <a:t>		3. 	A + (B * C – (D / E ↑ F) * G) * H</a:t>
            </a:r>
          </a:p>
          <a:p>
            <a:endParaRPr lang="en-US" sz="2000" dirty="0" smtClean="0"/>
          </a:p>
          <a:p>
            <a:r>
              <a:rPr lang="en-US" sz="2000" dirty="0" err="1" smtClean="0"/>
              <a:t>PostFix</a:t>
            </a:r>
            <a:r>
              <a:rPr lang="en-US" sz="2000" dirty="0" smtClean="0"/>
              <a:t> Expression –</a:t>
            </a:r>
          </a:p>
          <a:p>
            <a:r>
              <a:rPr lang="en-US" sz="2000" dirty="0" smtClean="0"/>
              <a:t>		1. 	A B C * + D E / - </a:t>
            </a:r>
          </a:p>
          <a:p>
            <a:r>
              <a:rPr lang="en-US" sz="2000" dirty="0" smtClean="0"/>
              <a:t>		2. 	A B * C D + - E +</a:t>
            </a:r>
          </a:p>
          <a:p>
            <a:r>
              <a:rPr lang="en-US" sz="2000" dirty="0" smtClean="0"/>
              <a:t> 		3. 	A B C * D E F ↑ / G * - H * +</a:t>
            </a:r>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6" end="6"/>
                                            </p:txEl>
                                          </p:spTgt>
                                        </p:tgtEl>
                                        <p:attrNameLst>
                                          <p:attrName>style.visibility</p:attrName>
                                        </p:attrNameLst>
                                      </p:cBhvr>
                                      <p:to>
                                        <p:strVal val="visible"/>
                                      </p:to>
                                    </p:set>
                                    <p:anim calcmode="lin" valueType="num">
                                      <p:cBhvr additive="base">
                                        <p:cTn id="7" dur="500" fill="hold"/>
                                        <p:tgtEl>
                                          <p:spTgt spid="1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xEl>
                                              <p:pRg st="7" end="7"/>
                                            </p:txEl>
                                          </p:spTgt>
                                        </p:tgtEl>
                                        <p:attrNameLst>
                                          <p:attrName>style.visibility</p:attrName>
                                        </p:attrNameLst>
                                      </p:cBhvr>
                                      <p:to>
                                        <p:strVal val="visible"/>
                                      </p:to>
                                    </p:set>
                                    <p:anim calcmode="lin" valueType="num">
                                      <p:cBhvr additive="base">
                                        <p:cTn id="13" dur="500" fill="hold"/>
                                        <p:tgtEl>
                                          <p:spTgt spid="18">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8" end="8"/>
                                            </p:txEl>
                                          </p:spTgt>
                                        </p:tgtEl>
                                        <p:attrNameLst>
                                          <p:attrName>style.visibility</p:attrName>
                                        </p:attrNameLst>
                                      </p:cBhvr>
                                      <p:to>
                                        <p:strVal val="visible"/>
                                      </p:to>
                                    </p:set>
                                    <p:anim calcmode="lin" valueType="num">
                                      <p:cBhvr additive="base">
                                        <p:cTn id="19" dur="500" fill="hold"/>
                                        <p:tgtEl>
                                          <p:spTgt spid="18">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Infix to Prefix</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477328"/>
          </a:xfrm>
          <a:prstGeom prst="rect">
            <a:avLst/>
          </a:prstGeom>
          <a:noFill/>
        </p:spPr>
        <p:txBody>
          <a:bodyPr wrap="square" rtlCol="0">
            <a:spAutoFit/>
          </a:bodyPr>
          <a:lstStyle/>
          <a:p>
            <a:pPr marL="0" lvl="1">
              <a:lnSpc>
                <a:spcPct val="90000"/>
              </a:lnSpc>
            </a:pPr>
            <a:r>
              <a:rPr lang="en-US" sz="2000" b="1" i="1" dirty="0" smtClean="0"/>
              <a:t>Algorithm </a:t>
            </a:r>
            <a:r>
              <a:rPr lang="en-US" sz="2000" b="1" i="1" dirty="0" err="1" smtClean="0"/>
              <a:t>Infix_To_Pre</a:t>
            </a:r>
            <a:r>
              <a:rPr lang="en-US" sz="2000" b="1" i="1" dirty="0" smtClean="0"/>
              <a:t> (</a:t>
            </a:r>
            <a:r>
              <a:rPr lang="en-US" sz="2000" b="1" i="1" dirty="0" err="1" smtClean="0"/>
              <a:t>InFix</a:t>
            </a:r>
            <a:r>
              <a:rPr lang="en-US" sz="2000" b="1" i="1" dirty="0" smtClean="0"/>
              <a:t>) </a:t>
            </a:r>
            <a:r>
              <a:rPr lang="en-US" sz="2000" dirty="0" smtClean="0"/>
              <a:t>– This algorithm takes infix expression and returns equivalent prefix expression.</a:t>
            </a:r>
          </a:p>
          <a:p>
            <a:pPr marL="0" lvl="1">
              <a:lnSpc>
                <a:spcPct val="90000"/>
              </a:lnSpc>
            </a:pPr>
            <a:endParaRPr lang="en-US" sz="2000" dirty="0" smtClean="0"/>
          </a:p>
          <a:p>
            <a:pPr marL="457200" indent="-457200">
              <a:lnSpc>
                <a:spcPct val="90000"/>
              </a:lnSpc>
              <a:buFont typeface="+mj-lt"/>
              <a:buAutoNum type="arabicPeriod"/>
            </a:pPr>
            <a:endParaRPr lang="en-US" sz="2000" dirty="0" smtClean="0"/>
          </a:p>
          <a:p>
            <a:endParaRPr lang="en-US" dirty="0"/>
          </a:p>
        </p:txBody>
      </p:sp>
      <p:sp>
        <p:nvSpPr>
          <p:cNvPr id="7" name="TextBox 6"/>
          <p:cNvSpPr txBox="1"/>
          <p:nvPr/>
        </p:nvSpPr>
        <p:spPr>
          <a:xfrm>
            <a:off x="533400" y="3352800"/>
            <a:ext cx="7848600" cy="369332"/>
          </a:xfrm>
          <a:prstGeom prst="rect">
            <a:avLst/>
          </a:prstGeom>
          <a:noFill/>
        </p:spPr>
        <p:txBody>
          <a:bodyPr wrap="square" rtlCol="0">
            <a:spAutoFit/>
          </a:bodyPr>
          <a:lstStyle/>
          <a:p>
            <a:endParaRPr lang="en-US" dirty="0" smtClean="0"/>
          </a:p>
        </p:txBody>
      </p:sp>
      <p:sp>
        <p:nvSpPr>
          <p:cNvPr id="8" name="TextBox 7"/>
          <p:cNvSpPr txBox="1"/>
          <p:nvPr/>
        </p:nvSpPr>
        <p:spPr>
          <a:xfrm>
            <a:off x="228600" y="1716881"/>
            <a:ext cx="8610600" cy="3970318"/>
          </a:xfrm>
          <a:prstGeom prst="rect">
            <a:avLst/>
          </a:prstGeom>
          <a:solidFill>
            <a:schemeClr val="bg1">
              <a:lumMod val="85000"/>
            </a:schemeClr>
          </a:solidFill>
        </p:spPr>
        <p:txBody>
          <a:bodyPr wrap="square" rtlCol="0">
            <a:spAutoFit/>
          </a:bodyPr>
          <a:lstStyle/>
          <a:p>
            <a:pPr marL="457200" lvl="0" indent="-457200">
              <a:buFont typeface="+mj-lt"/>
              <a:buAutoNum type="arabicPeriod"/>
            </a:pPr>
            <a:r>
              <a:rPr lang="en-US" dirty="0" smtClean="0">
                <a:solidFill>
                  <a:prstClr val="black"/>
                </a:solidFill>
              </a:rPr>
              <a:t>Create empty stack, say STK</a:t>
            </a:r>
          </a:p>
          <a:p>
            <a:pPr marL="457200" lvl="0" indent="-457200">
              <a:buFont typeface="+mj-lt"/>
              <a:buAutoNum type="arabicPeriod"/>
            </a:pPr>
            <a:r>
              <a:rPr lang="en-US" dirty="0" err="1" smtClean="0">
                <a:solidFill>
                  <a:prstClr val="black"/>
                </a:solidFill>
              </a:rPr>
              <a:t>RInFix</a:t>
            </a:r>
            <a:r>
              <a:rPr lang="en-US" dirty="0" smtClean="0">
                <a:solidFill>
                  <a:prstClr val="black"/>
                </a:solidFill>
              </a:rPr>
              <a:t> = Reverse(</a:t>
            </a:r>
            <a:r>
              <a:rPr lang="en-US" dirty="0" err="1" smtClean="0">
                <a:solidFill>
                  <a:prstClr val="black"/>
                </a:solidFill>
              </a:rPr>
              <a:t>InFix</a:t>
            </a:r>
            <a:r>
              <a:rPr lang="en-US" dirty="0" smtClean="0">
                <a:solidFill>
                  <a:prstClr val="black"/>
                </a:solidFill>
              </a:rPr>
              <a:t>)</a:t>
            </a:r>
          </a:p>
          <a:p>
            <a:pPr marL="457200" lvl="0" indent="-457200">
              <a:buFont typeface="+mj-lt"/>
              <a:buAutoNum type="arabicPeriod"/>
            </a:pPr>
            <a:r>
              <a:rPr lang="en-US" dirty="0" smtClean="0">
                <a:solidFill>
                  <a:prstClr val="black"/>
                </a:solidFill>
              </a:rPr>
              <a:t>While (!(</a:t>
            </a:r>
            <a:r>
              <a:rPr lang="en-US" dirty="0" err="1" smtClean="0">
                <a:solidFill>
                  <a:prstClr val="black"/>
                </a:solidFill>
              </a:rPr>
              <a:t>RInFix</a:t>
            </a:r>
            <a:r>
              <a:rPr lang="en-US" dirty="0" smtClean="0">
                <a:solidFill>
                  <a:prstClr val="black"/>
                </a:solidFill>
              </a:rPr>
              <a:t> END))</a:t>
            </a:r>
          </a:p>
          <a:p>
            <a:pPr marL="457200" lvl="0" indent="-457200">
              <a:buFont typeface="+mj-lt"/>
              <a:buAutoNum type="arabicPeriod"/>
            </a:pPr>
            <a:r>
              <a:rPr lang="en-US" dirty="0" smtClean="0">
                <a:solidFill>
                  <a:prstClr val="black"/>
                </a:solidFill>
              </a:rPr>
              <a:t> 	pick up the element from </a:t>
            </a:r>
            <a:r>
              <a:rPr lang="en-US" dirty="0" err="1" smtClean="0">
                <a:solidFill>
                  <a:prstClr val="black"/>
                </a:solidFill>
              </a:rPr>
              <a:t>RInFix</a:t>
            </a:r>
            <a:r>
              <a:rPr lang="en-US" dirty="0" smtClean="0">
                <a:solidFill>
                  <a:prstClr val="black"/>
                </a:solidFill>
              </a:rPr>
              <a:t> and say it is Current</a:t>
            </a:r>
          </a:p>
          <a:p>
            <a:pPr marL="457200" lvl="0" indent="-457200">
              <a:buFont typeface="+mj-lt"/>
              <a:buAutoNum type="arabicPeriod"/>
            </a:pPr>
            <a:r>
              <a:rPr lang="en-US" dirty="0" smtClean="0">
                <a:solidFill>
                  <a:prstClr val="black"/>
                </a:solidFill>
              </a:rPr>
              <a:t> 	If (Current == right Parenthesis)  </a:t>
            </a:r>
          </a:p>
          <a:p>
            <a:pPr marL="457200" lvl="0" indent="-457200">
              <a:buFont typeface="+mj-lt"/>
              <a:buAutoNum type="arabicPeriod"/>
            </a:pPr>
            <a:r>
              <a:rPr lang="en-US" dirty="0" smtClean="0">
                <a:solidFill>
                  <a:prstClr val="black"/>
                </a:solidFill>
              </a:rPr>
              <a:t> 		Push(STK, Current)</a:t>
            </a:r>
          </a:p>
          <a:p>
            <a:pPr marL="457200" lvl="0" indent="-457200">
              <a:buFont typeface="+mj-lt"/>
              <a:buAutoNum type="arabicPeriod"/>
            </a:pPr>
            <a:r>
              <a:rPr lang="en-US" dirty="0" smtClean="0">
                <a:solidFill>
                  <a:prstClr val="black"/>
                </a:solidFill>
              </a:rPr>
              <a:t> 	Else If (Current == left Parenthesis)</a:t>
            </a:r>
          </a:p>
          <a:p>
            <a:pPr marL="457200" lvl="0" indent="-457200">
              <a:buFont typeface="+mj-lt"/>
              <a:buAutoNum type="arabicPeriod"/>
            </a:pPr>
            <a:r>
              <a:rPr lang="en-US" dirty="0" smtClean="0">
                <a:solidFill>
                  <a:prstClr val="black"/>
                </a:solidFill>
              </a:rPr>
              <a:t> 	 	While (!(</a:t>
            </a:r>
            <a:r>
              <a:rPr lang="en-US" dirty="0" err="1" smtClean="0">
                <a:solidFill>
                  <a:prstClr val="black"/>
                </a:solidFill>
              </a:rPr>
              <a:t>isEmpty</a:t>
            </a:r>
            <a:r>
              <a:rPr lang="en-US" dirty="0" smtClean="0">
                <a:solidFill>
                  <a:prstClr val="black"/>
                </a:solidFill>
              </a:rPr>
              <a:t>(STK)) &amp;&amp; STK -&gt; TOP != right Parenthesis)</a:t>
            </a:r>
          </a:p>
          <a:p>
            <a:pPr marL="457200" lvl="0" indent="-457200">
              <a:buFont typeface="+mj-lt"/>
              <a:buAutoNum type="arabicPeriod"/>
            </a:pPr>
            <a:r>
              <a:rPr lang="en-US" dirty="0" smtClean="0">
                <a:solidFill>
                  <a:prstClr val="black"/>
                </a:solidFill>
              </a:rPr>
              <a:t> 			Operator = Pop(STK) </a:t>
            </a:r>
          </a:p>
          <a:p>
            <a:pPr marL="457200" lvl="0" indent="-457200">
              <a:buFont typeface="+mj-lt"/>
              <a:buAutoNum type="arabicPeriod"/>
            </a:pPr>
            <a:r>
              <a:rPr lang="en-US" dirty="0" smtClean="0">
                <a:solidFill>
                  <a:prstClr val="black"/>
                </a:solidFill>
              </a:rPr>
              <a:t> 			</a:t>
            </a:r>
            <a:r>
              <a:rPr lang="en-US" dirty="0" err="1" smtClean="0">
                <a:solidFill>
                  <a:prstClr val="black"/>
                </a:solidFill>
              </a:rPr>
              <a:t>AppendTo</a:t>
            </a:r>
            <a:r>
              <a:rPr lang="en-US" dirty="0" smtClean="0">
                <a:solidFill>
                  <a:prstClr val="black"/>
                </a:solidFill>
              </a:rPr>
              <a:t>(</a:t>
            </a:r>
            <a:r>
              <a:rPr lang="en-US" dirty="0" err="1" smtClean="0">
                <a:solidFill>
                  <a:prstClr val="black"/>
                </a:solidFill>
              </a:rPr>
              <a:t>PreFix</a:t>
            </a:r>
            <a:r>
              <a:rPr lang="en-US" dirty="0" smtClean="0">
                <a:solidFill>
                  <a:prstClr val="black"/>
                </a:solidFill>
              </a:rPr>
              <a:t>, Operator)</a:t>
            </a:r>
          </a:p>
          <a:p>
            <a:pPr marL="457200" lvl="0" indent="-457200">
              <a:buFont typeface="+mj-lt"/>
              <a:buAutoNum type="arabicPeriod"/>
            </a:pPr>
            <a:r>
              <a:rPr lang="en-US" dirty="0" smtClean="0">
                <a:solidFill>
                  <a:prstClr val="black"/>
                </a:solidFill>
              </a:rPr>
              <a:t> 		Pop(STK) 		// remove the right parenthesis and do 					     not append to </a:t>
            </a:r>
            <a:r>
              <a:rPr lang="en-US" dirty="0" err="1" smtClean="0">
                <a:solidFill>
                  <a:prstClr val="black"/>
                </a:solidFill>
              </a:rPr>
              <a:t>PreFix</a:t>
            </a:r>
            <a:endParaRPr lang="en-US" dirty="0" smtClean="0">
              <a:solidFill>
                <a:prstClr val="black"/>
              </a:solidFill>
            </a:endParaRPr>
          </a:p>
          <a:p>
            <a:pPr marL="457200" lvl="0" indent="-457200">
              <a:buFont typeface="+mj-lt"/>
              <a:buAutoNum type="arabicPeriod"/>
            </a:pPr>
            <a:r>
              <a:rPr lang="en-US" dirty="0" smtClean="0">
                <a:solidFill>
                  <a:prstClr val="black"/>
                </a:solidFill>
              </a:rPr>
              <a:t> 	Else If(Current == Operand)</a:t>
            </a:r>
          </a:p>
          <a:p>
            <a:pPr marL="457200" lvl="0" indent="-457200">
              <a:buFont typeface="+mj-lt"/>
              <a:buAutoNum type="arabicPeriod"/>
            </a:pPr>
            <a:r>
              <a:rPr lang="en-US" dirty="0" smtClean="0">
                <a:solidFill>
                  <a:prstClr val="black"/>
                </a:solidFill>
              </a:rPr>
              <a:t> 		</a:t>
            </a:r>
            <a:r>
              <a:rPr lang="en-US" dirty="0" err="1" smtClean="0">
                <a:solidFill>
                  <a:prstClr val="black"/>
                </a:solidFill>
              </a:rPr>
              <a:t>AppendTo</a:t>
            </a:r>
            <a:r>
              <a:rPr lang="en-US" dirty="0" smtClean="0">
                <a:solidFill>
                  <a:prstClr val="black"/>
                </a:solidFill>
              </a:rPr>
              <a:t>(</a:t>
            </a:r>
            <a:r>
              <a:rPr lang="en-US" dirty="0" err="1" smtClean="0">
                <a:solidFill>
                  <a:prstClr val="black"/>
                </a:solidFill>
              </a:rPr>
              <a:t>PreFix</a:t>
            </a:r>
            <a:r>
              <a:rPr lang="en-US" dirty="0" smtClean="0">
                <a:solidFill>
                  <a:prstClr val="black"/>
                </a:solidFill>
              </a:rPr>
              <a:t>, Current)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Basic Operations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3277820"/>
          </a:xfrm>
          <a:prstGeom prst="rect">
            <a:avLst/>
          </a:prstGeom>
          <a:noFill/>
        </p:spPr>
        <p:txBody>
          <a:bodyPr wrap="square" rtlCol="0">
            <a:spAutoFit/>
          </a:bodyPr>
          <a:lstStyle/>
          <a:p>
            <a:pPr>
              <a:lnSpc>
                <a:spcPct val="150000"/>
              </a:lnSpc>
            </a:pPr>
            <a:r>
              <a:rPr lang="en-US" sz="2000" dirty="0" smtClean="0"/>
              <a:t>The common operations associated with a stack are as follows:</a:t>
            </a:r>
          </a:p>
          <a:p>
            <a:pPr marL="457200" indent="-457200">
              <a:lnSpc>
                <a:spcPct val="150000"/>
              </a:lnSpc>
              <a:buFont typeface="+mj-lt"/>
              <a:buAutoNum type="arabicPeriod"/>
            </a:pPr>
            <a:r>
              <a:rPr lang="en-US" sz="2000" dirty="0" smtClean="0"/>
              <a:t>push: adds a new item on top of a stack. </a:t>
            </a:r>
          </a:p>
          <a:p>
            <a:pPr marL="457200" indent="-457200">
              <a:lnSpc>
                <a:spcPct val="150000"/>
              </a:lnSpc>
              <a:buFont typeface="+mj-lt"/>
              <a:buAutoNum type="arabicPeriod"/>
            </a:pPr>
            <a:r>
              <a:rPr lang="en-US" sz="2000" dirty="0" smtClean="0"/>
              <a:t>pop: removes the item from the top of a stack </a:t>
            </a:r>
          </a:p>
          <a:p>
            <a:pPr marL="457200" indent="-457200">
              <a:lnSpc>
                <a:spcPct val="150000"/>
              </a:lnSpc>
              <a:buFont typeface="+mj-lt"/>
              <a:buAutoNum type="arabicPeriod"/>
            </a:pPr>
            <a:r>
              <a:rPr lang="en-US" sz="2000" dirty="0" err="1" smtClean="0"/>
              <a:t>isEmpty</a:t>
            </a:r>
            <a:r>
              <a:rPr lang="en-US" sz="2000" dirty="0" smtClean="0"/>
              <a:t>: Check to see if the stack is empty </a:t>
            </a:r>
          </a:p>
          <a:p>
            <a:pPr marL="457200" indent="-457200">
              <a:lnSpc>
                <a:spcPct val="150000"/>
              </a:lnSpc>
              <a:buFont typeface="+mj-lt"/>
              <a:buAutoNum type="arabicPeriod"/>
            </a:pPr>
            <a:r>
              <a:rPr lang="en-US" sz="2000" dirty="0" err="1" smtClean="0"/>
              <a:t>isFull</a:t>
            </a:r>
            <a:r>
              <a:rPr lang="en-US" sz="2000" dirty="0" smtClean="0"/>
              <a:t>: Check to see if stack is already full </a:t>
            </a:r>
          </a:p>
          <a:p>
            <a:pPr marL="457200" indent="-457200">
              <a:lnSpc>
                <a:spcPct val="150000"/>
              </a:lnSpc>
              <a:buFont typeface="+mj-lt"/>
              <a:buAutoNum type="arabicPeriod"/>
            </a:pPr>
            <a:r>
              <a:rPr lang="en-US" sz="2000" dirty="0" err="1" smtClean="0"/>
              <a:t>returnTop</a:t>
            </a:r>
            <a:r>
              <a:rPr lang="en-US" sz="2000" dirty="0" smtClean="0"/>
              <a:t>: Indicate which item is at the top</a:t>
            </a:r>
          </a:p>
          <a:p>
            <a:pPr>
              <a:lnSpc>
                <a:spcPct val="150000"/>
              </a:lnSpc>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0"/>
            <a:ext cx="9144000" cy="65532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52400"/>
            <a:ext cx="8839200" cy="646331"/>
          </a:xfrm>
          <a:prstGeom prst="rect">
            <a:avLst/>
          </a:prstGeom>
          <a:noFill/>
        </p:spPr>
        <p:txBody>
          <a:bodyPr wrap="square" rtlCol="0">
            <a:spAutoFit/>
          </a:bodyPr>
          <a:lstStyle/>
          <a:p>
            <a:pPr marL="342900" indent="-342900"/>
            <a:r>
              <a:rPr lang="en-US" dirty="0" smtClean="0"/>
              <a:t>	</a:t>
            </a:r>
          </a:p>
          <a:p>
            <a:endParaRPr lang="en-US" dirty="0"/>
          </a:p>
        </p:txBody>
      </p:sp>
      <p:sp>
        <p:nvSpPr>
          <p:cNvPr id="7" name="TextBox 6"/>
          <p:cNvSpPr txBox="1"/>
          <p:nvPr/>
        </p:nvSpPr>
        <p:spPr>
          <a:xfrm>
            <a:off x="228600" y="304800"/>
            <a:ext cx="8534400" cy="4524315"/>
          </a:xfrm>
          <a:prstGeom prst="rect">
            <a:avLst/>
          </a:prstGeom>
          <a:solidFill>
            <a:schemeClr val="bg1">
              <a:lumMod val="85000"/>
            </a:schemeClr>
          </a:solidFill>
        </p:spPr>
        <p:txBody>
          <a:bodyPr wrap="square" rtlCol="0">
            <a:spAutoFit/>
          </a:bodyPr>
          <a:lstStyle/>
          <a:p>
            <a:pPr marL="342900" indent="-342900"/>
            <a:r>
              <a:rPr lang="en-US" dirty="0" smtClean="0"/>
              <a:t>13.  	Else If (Current == Operator)</a:t>
            </a:r>
          </a:p>
          <a:p>
            <a:pPr marL="342900" indent="-342900">
              <a:buAutoNum type="arabicPeriod" startAt="14"/>
            </a:pPr>
            <a:r>
              <a:rPr lang="en-US" dirty="0" smtClean="0"/>
              <a:t> 		While (!(</a:t>
            </a:r>
            <a:r>
              <a:rPr lang="en-US" dirty="0" err="1" smtClean="0"/>
              <a:t>isEmpty</a:t>
            </a:r>
            <a:r>
              <a:rPr lang="en-US" dirty="0" smtClean="0"/>
              <a:t>(STK)) &amp;&amp; </a:t>
            </a:r>
            <a:r>
              <a:rPr lang="en-US" dirty="0" smtClean="0">
                <a:solidFill>
                  <a:srgbClr val="FF0000"/>
                </a:solidFill>
              </a:rPr>
              <a:t>PREC(Current) &lt; PREC(STK -&gt; TOP))</a:t>
            </a:r>
          </a:p>
          <a:p>
            <a:pPr marL="342900" indent="-342900">
              <a:buAutoNum type="arabicPeriod" startAt="14"/>
            </a:pPr>
            <a:r>
              <a:rPr lang="en-US" dirty="0" smtClean="0"/>
              <a:t> 			Operator=Pop(STK)</a:t>
            </a:r>
          </a:p>
          <a:p>
            <a:pPr marL="342900" indent="-342900">
              <a:buAutoNum type="arabicPeriod" startAt="16"/>
            </a:pPr>
            <a:r>
              <a:rPr lang="en-US" dirty="0" smtClean="0"/>
              <a:t> 			</a:t>
            </a:r>
            <a:r>
              <a:rPr lang="en-US" dirty="0" err="1" smtClean="0"/>
              <a:t>AppendTo</a:t>
            </a:r>
            <a:r>
              <a:rPr lang="en-US" dirty="0" smtClean="0"/>
              <a:t>(</a:t>
            </a:r>
            <a:r>
              <a:rPr lang="en-US" dirty="0" err="1" smtClean="0"/>
              <a:t>PreFix</a:t>
            </a:r>
            <a:r>
              <a:rPr lang="en-US" dirty="0" smtClean="0"/>
              <a:t>, Operator)</a:t>
            </a:r>
          </a:p>
          <a:p>
            <a:pPr marL="342900" indent="-342900">
              <a:buAutoNum type="arabicPeriod" startAt="16"/>
            </a:pPr>
            <a:r>
              <a:rPr lang="en-US" dirty="0" smtClean="0"/>
              <a:t> 		Push(STK, Current)</a:t>
            </a:r>
          </a:p>
          <a:p>
            <a:pPr marL="342900" indent="-342900">
              <a:buAutoNum type="arabicPeriod" startAt="16"/>
            </a:pPr>
            <a:r>
              <a:rPr lang="en-US" dirty="0" smtClean="0"/>
              <a:t>  	 Else </a:t>
            </a:r>
          </a:p>
          <a:p>
            <a:pPr marL="342900" indent="-342900">
              <a:buAutoNum type="arabicPeriod" startAt="16"/>
            </a:pPr>
            <a:r>
              <a:rPr lang="en-US" dirty="0" smtClean="0"/>
              <a:t> 		Display “Incorrect Expression”</a:t>
            </a:r>
          </a:p>
          <a:p>
            <a:pPr marL="342900" indent="-342900">
              <a:buAutoNum type="arabicPeriod" startAt="16"/>
            </a:pPr>
            <a:r>
              <a:rPr lang="en-US" dirty="0" smtClean="0"/>
              <a:t> 		Exit</a:t>
            </a:r>
          </a:p>
          <a:p>
            <a:pPr marL="342900" indent="-342900">
              <a:buAutoNum type="arabicPeriod" startAt="16"/>
            </a:pPr>
            <a:r>
              <a:rPr lang="en-US" dirty="0" smtClean="0"/>
              <a:t>  While (!(</a:t>
            </a:r>
            <a:r>
              <a:rPr lang="en-US" dirty="0" err="1" smtClean="0"/>
              <a:t>isEmpty</a:t>
            </a:r>
            <a:r>
              <a:rPr lang="en-US" dirty="0" smtClean="0"/>
              <a:t>(STK)) &amp;&amp; STK -&gt; TOP != right Parenthesis)</a:t>
            </a:r>
          </a:p>
          <a:p>
            <a:pPr marL="342900" indent="-342900">
              <a:buAutoNum type="arabicPeriod" startAt="16"/>
            </a:pPr>
            <a:r>
              <a:rPr lang="en-US" dirty="0" smtClean="0"/>
              <a:t> 	Operator = Pop(STK)</a:t>
            </a:r>
          </a:p>
          <a:p>
            <a:pPr marL="342900" indent="-342900">
              <a:buAutoNum type="arabicPeriod" startAt="16"/>
            </a:pPr>
            <a:r>
              <a:rPr lang="en-US" dirty="0" smtClean="0"/>
              <a:t> 	</a:t>
            </a:r>
            <a:r>
              <a:rPr lang="en-US" dirty="0" err="1" smtClean="0"/>
              <a:t>AppendTo</a:t>
            </a:r>
            <a:r>
              <a:rPr lang="en-US" dirty="0" smtClean="0"/>
              <a:t>(</a:t>
            </a:r>
            <a:r>
              <a:rPr lang="en-US" dirty="0" err="1" smtClean="0"/>
              <a:t>PreFix</a:t>
            </a:r>
            <a:r>
              <a:rPr lang="en-US" dirty="0" smtClean="0"/>
              <a:t>, Operator)</a:t>
            </a:r>
          </a:p>
          <a:p>
            <a:pPr marL="342900" indent="-342900">
              <a:buAutoNum type="arabicPeriod" startAt="16"/>
            </a:pPr>
            <a:r>
              <a:rPr lang="en-US" dirty="0" smtClean="0"/>
              <a:t>  If (STK -&gt; TOP == right Parenthesis)</a:t>
            </a:r>
          </a:p>
          <a:p>
            <a:pPr marL="342900" indent="-342900">
              <a:buAutoNum type="arabicPeriod" startAt="16"/>
            </a:pPr>
            <a:r>
              <a:rPr lang="en-US" dirty="0" smtClean="0"/>
              <a:t> 	Display “Incorrect Expression”</a:t>
            </a:r>
          </a:p>
          <a:p>
            <a:pPr marL="342900" indent="-342900">
              <a:buAutoNum type="arabicPeriod" startAt="16"/>
            </a:pPr>
            <a:r>
              <a:rPr lang="en-US" dirty="0" smtClean="0"/>
              <a:t> 	Exit</a:t>
            </a:r>
          </a:p>
          <a:p>
            <a:pPr marL="342900" indent="-342900">
              <a:buAutoNum type="arabicPeriod" startAt="16"/>
            </a:pPr>
            <a:r>
              <a:rPr lang="en-US" dirty="0" smtClean="0"/>
              <a:t> </a:t>
            </a:r>
            <a:r>
              <a:rPr lang="en-US" dirty="0" err="1" smtClean="0"/>
              <a:t>PreFix</a:t>
            </a:r>
            <a:r>
              <a:rPr lang="en-US" dirty="0" smtClean="0"/>
              <a:t> = Reverse(</a:t>
            </a:r>
            <a:r>
              <a:rPr lang="en-US" dirty="0" err="1" smtClean="0"/>
              <a:t>PreFix</a:t>
            </a:r>
            <a:r>
              <a:rPr lang="en-US" dirty="0" smtClean="0"/>
              <a:t>)</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Illustration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754326"/>
          </a:xfrm>
          <a:prstGeom prst="rect">
            <a:avLst/>
          </a:prstGeom>
          <a:noFill/>
        </p:spPr>
        <p:txBody>
          <a:bodyPr wrap="square" rtlCol="0">
            <a:spAutoFit/>
          </a:bodyPr>
          <a:lstStyle/>
          <a:p>
            <a:r>
              <a:rPr lang="en-US" dirty="0" err="1" smtClean="0"/>
              <a:t>InFix</a:t>
            </a:r>
            <a:r>
              <a:rPr lang="en-US" dirty="0" smtClean="0"/>
              <a:t> Expression –</a:t>
            </a:r>
          </a:p>
          <a:p>
            <a:r>
              <a:rPr lang="en-US" dirty="0" smtClean="0"/>
              <a:t> 		(A – B) * (C / D) = </a:t>
            </a:r>
            <a:r>
              <a:rPr lang="en-US" b="1" i="1" dirty="0" smtClean="0"/>
              <a:t>Reverse of</a:t>
            </a:r>
            <a:r>
              <a:rPr lang="en-US" dirty="0" smtClean="0"/>
              <a:t> ) D / C ( * ) B – A (  </a:t>
            </a:r>
          </a:p>
          <a:p>
            <a:endParaRPr lang="en-US" dirty="0" smtClean="0"/>
          </a:p>
          <a:p>
            <a:endParaRPr lang="en-US" dirty="0" smtClean="0"/>
          </a:p>
          <a:p>
            <a:endParaRPr lang="en-US" dirty="0" smtClean="0"/>
          </a:p>
          <a:p>
            <a:endParaRPr lang="en-US" dirty="0"/>
          </a:p>
        </p:txBody>
      </p:sp>
      <p:graphicFrame>
        <p:nvGraphicFramePr>
          <p:cNvPr id="12" name="Table 11"/>
          <p:cNvGraphicFramePr>
            <a:graphicFrameLocks noGrp="1"/>
          </p:cNvGraphicFramePr>
          <p:nvPr/>
        </p:nvGraphicFramePr>
        <p:xfrm>
          <a:off x="838200" y="1600200"/>
          <a:ext cx="6400800" cy="4907280"/>
        </p:xfrm>
        <a:graphic>
          <a:graphicData uri="http://schemas.openxmlformats.org/drawingml/2006/table">
            <a:tbl>
              <a:tblPr firstRow="1" bandRow="1">
                <a:tableStyleId>{5940675A-B579-460E-94D1-54222C63F5DA}</a:tableStyleId>
              </a:tblPr>
              <a:tblGrid>
                <a:gridCol w="2194560"/>
                <a:gridCol w="2194560"/>
                <a:gridCol w="2011680"/>
              </a:tblGrid>
              <a:tr h="457200">
                <a:tc>
                  <a:txBody>
                    <a:bodyPr/>
                    <a:lstStyle/>
                    <a:p>
                      <a:pPr algn="ctr"/>
                      <a:r>
                        <a:rPr lang="en-US" sz="2000" b="1" dirty="0" smtClean="0"/>
                        <a:t>Current Character</a:t>
                      </a:r>
                      <a:endParaRPr lang="en-US" sz="2000" b="1" dirty="0"/>
                    </a:p>
                  </a:txBody>
                  <a:tcPr/>
                </a:tc>
                <a:tc>
                  <a:txBody>
                    <a:bodyPr/>
                    <a:lstStyle/>
                    <a:p>
                      <a:pPr algn="ctr"/>
                      <a:r>
                        <a:rPr lang="en-US" sz="2000" b="1" dirty="0" err="1" smtClean="0"/>
                        <a:t>PreFix</a:t>
                      </a:r>
                      <a:r>
                        <a:rPr lang="en-US" sz="2000" b="1" baseline="0" dirty="0" smtClean="0"/>
                        <a:t> Expression</a:t>
                      </a:r>
                      <a:endParaRPr lang="en-US" sz="2000" b="1" dirty="0"/>
                    </a:p>
                  </a:txBody>
                  <a:tcPr/>
                </a:tc>
                <a:tc>
                  <a:txBody>
                    <a:bodyPr/>
                    <a:lstStyle/>
                    <a:p>
                      <a:pPr algn="ctr"/>
                      <a:r>
                        <a:rPr lang="en-US" sz="2000" b="1" dirty="0" smtClean="0"/>
                        <a:t>Stack</a:t>
                      </a:r>
                      <a:endParaRPr lang="en-US" sz="2000" b="1" dirty="0"/>
                    </a:p>
                  </a:txBody>
                  <a:tcPr/>
                </a:tc>
              </a:tr>
              <a:tr h="370840">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D</a:t>
                      </a:r>
                      <a:endParaRPr lang="en-US" dirty="0"/>
                    </a:p>
                  </a:txBody>
                  <a:tcPr/>
                </a:tc>
                <a:tc>
                  <a:txBody>
                    <a:bodyPr/>
                    <a:lstStyle/>
                    <a:p>
                      <a:pPr algn="ctr"/>
                      <a:r>
                        <a:rPr lang="en-US" dirty="0" smtClean="0"/>
                        <a:t>D</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D </a:t>
                      </a:r>
                      <a:endParaRPr lang="en-US" dirty="0"/>
                    </a:p>
                  </a:txBody>
                  <a:tcPr/>
                </a:tc>
                <a:tc>
                  <a:txBody>
                    <a:bodyPr/>
                    <a:lstStyle/>
                    <a:p>
                      <a:pPr algn="ctr"/>
                      <a:r>
                        <a:rPr lang="en-US" dirty="0" smtClean="0"/>
                        <a:t>) /</a:t>
                      </a:r>
                      <a:endParaRPr lang="en-US" dirty="0"/>
                    </a:p>
                  </a:txBody>
                  <a:tcPr/>
                </a:tc>
              </a:tr>
              <a:tr h="370840">
                <a:tc>
                  <a:txBody>
                    <a:bodyPr/>
                    <a:lstStyle/>
                    <a:p>
                      <a:pPr algn="ctr"/>
                      <a:r>
                        <a:rPr lang="en-US" dirty="0" smtClean="0"/>
                        <a:t>C</a:t>
                      </a:r>
                      <a:endParaRPr lang="en-US" dirty="0"/>
                    </a:p>
                  </a:txBody>
                  <a:tcPr/>
                </a:tc>
                <a:tc>
                  <a:txBody>
                    <a:bodyPr/>
                    <a:lstStyle/>
                    <a:p>
                      <a:pPr algn="ctr"/>
                      <a:r>
                        <a:rPr lang="en-US" dirty="0" smtClean="0"/>
                        <a:t>D C</a:t>
                      </a:r>
                      <a:endParaRPr lang="en-US" dirty="0"/>
                    </a:p>
                  </a:txBody>
                  <a:tcPr/>
                </a:tc>
                <a:tc>
                  <a:txBody>
                    <a:bodyPr/>
                    <a:lstStyle/>
                    <a:p>
                      <a:pPr algn="ctr"/>
                      <a:r>
                        <a:rPr lang="en-US" dirty="0" smtClean="0"/>
                        <a:t>) /</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D C /</a:t>
                      </a:r>
                      <a:endParaRPr lang="en-US" dirty="0"/>
                    </a:p>
                  </a:txBody>
                  <a:tcPr/>
                </a:tc>
                <a:tc>
                  <a:txBody>
                    <a:bodyPr/>
                    <a:lstStyle/>
                    <a:p>
                      <a:pPr algn="ctr"/>
                      <a:r>
                        <a:rPr lang="en-US" dirty="0" smtClean="0"/>
                        <a:t>Empty</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D C /   </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D C /</a:t>
                      </a:r>
                      <a:endParaRPr lang="en-US" dirty="0"/>
                    </a:p>
                  </a:txBody>
                  <a:tcPr/>
                </a:tc>
                <a:tc>
                  <a:txBody>
                    <a:bodyPr/>
                    <a:lstStyle/>
                    <a:p>
                      <a:pPr algn="ctr"/>
                      <a:r>
                        <a:rPr lang="en-US" dirty="0" smtClean="0"/>
                        <a:t>* )</a:t>
                      </a:r>
                      <a:endParaRPr lang="en-US" dirty="0"/>
                    </a:p>
                  </a:txBody>
                  <a:tcPr/>
                </a:tc>
              </a:tr>
              <a:tr h="370840">
                <a:tc>
                  <a:txBody>
                    <a:bodyPr/>
                    <a:lstStyle/>
                    <a:p>
                      <a:pPr algn="ctr"/>
                      <a:r>
                        <a:rPr lang="en-US" dirty="0" smtClean="0"/>
                        <a:t>B</a:t>
                      </a:r>
                      <a:endParaRPr lang="en-US" dirty="0"/>
                    </a:p>
                  </a:txBody>
                  <a:tcPr/>
                </a:tc>
                <a:tc>
                  <a:txBody>
                    <a:bodyPr/>
                    <a:lstStyle/>
                    <a:p>
                      <a:pPr algn="ctr"/>
                      <a:r>
                        <a:rPr lang="en-US" dirty="0" smtClean="0"/>
                        <a:t>D C /</a:t>
                      </a:r>
                      <a:r>
                        <a:rPr lang="en-US" baseline="0" dirty="0" smtClean="0"/>
                        <a:t> B</a:t>
                      </a:r>
                      <a:endParaRPr lang="en-US" dirty="0"/>
                    </a:p>
                  </a:txBody>
                  <a:tcPr/>
                </a:tc>
                <a:tc>
                  <a:txBody>
                    <a:bodyPr/>
                    <a:lstStyle/>
                    <a:p>
                      <a:pPr algn="ctr"/>
                      <a:r>
                        <a:rPr lang="en-US" dirty="0" smtClean="0"/>
                        <a:t>* )</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D C / B</a:t>
                      </a:r>
                      <a:endParaRPr lang="en-US" dirty="0"/>
                    </a:p>
                  </a:txBody>
                  <a:tcPr/>
                </a:tc>
                <a:tc>
                  <a:txBody>
                    <a:bodyPr/>
                    <a:lstStyle/>
                    <a:p>
                      <a:pPr algn="ctr"/>
                      <a:r>
                        <a:rPr lang="en-US" dirty="0" smtClean="0"/>
                        <a:t>* ) -</a:t>
                      </a:r>
                      <a:endParaRPr lang="en-US" dirty="0"/>
                    </a:p>
                  </a:txBody>
                  <a:tcPr/>
                </a:tc>
              </a:tr>
              <a:tr h="370840">
                <a:tc>
                  <a:txBody>
                    <a:bodyPr/>
                    <a:lstStyle/>
                    <a:p>
                      <a:pPr algn="ctr"/>
                      <a:r>
                        <a:rPr lang="en-US" dirty="0" smtClean="0"/>
                        <a:t>A </a:t>
                      </a:r>
                      <a:endParaRPr lang="en-US" dirty="0"/>
                    </a:p>
                  </a:txBody>
                  <a:tcPr/>
                </a:tc>
                <a:tc>
                  <a:txBody>
                    <a:bodyPr/>
                    <a:lstStyle/>
                    <a:p>
                      <a:pPr algn="ctr"/>
                      <a:r>
                        <a:rPr lang="en-US" dirty="0" smtClean="0"/>
                        <a:t>D C / B A</a:t>
                      </a:r>
                      <a:endParaRPr lang="en-US" dirty="0"/>
                    </a:p>
                  </a:txBody>
                  <a:tcPr/>
                </a:tc>
                <a:tc>
                  <a:txBody>
                    <a:bodyPr/>
                    <a:lstStyle/>
                    <a:p>
                      <a:pPr algn="ctr"/>
                      <a:r>
                        <a:rPr lang="en-US" dirty="0" smtClean="0"/>
                        <a:t>* ) -</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D C / B A - </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End of Expression</a:t>
                      </a:r>
                      <a:endParaRPr lang="en-US" dirty="0"/>
                    </a:p>
                  </a:txBody>
                  <a:tcPr/>
                </a:tc>
                <a:tc>
                  <a:txBody>
                    <a:bodyPr/>
                    <a:lstStyle/>
                    <a:p>
                      <a:pPr algn="ctr"/>
                      <a:r>
                        <a:rPr lang="en-US" dirty="0" smtClean="0"/>
                        <a:t>D C / B A - *</a:t>
                      </a:r>
                      <a:endParaRPr lang="en-US" dirty="0"/>
                    </a:p>
                  </a:txBody>
                  <a:tcPr/>
                </a:tc>
                <a:tc>
                  <a:txBody>
                    <a:bodyPr/>
                    <a:lstStyle/>
                    <a:p>
                      <a:pPr algn="ctr"/>
                      <a:r>
                        <a:rPr lang="en-US" dirty="0" smtClean="0"/>
                        <a:t>Empty</a:t>
                      </a:r>
                      <a:endParaRPr lang="en-US" dirty="0"/>
                    </a:p>
                  </a:txBody>
                  <a:tcPr/>
                </a:tc>
              </a:tr>
            </a:tbl>
          </a:graphicData>
        </a:graphic>
      </p:graphicFrame>
      <p:sp>
        <p:nvSpPr>
          <p:cNvPr id="8" name="TextBox 7"/>
          <p:cNvSpPr txBox="1"/>
          <p:nvPr/>
        </p:nvSpPr>
        <p:spPr>
          <a:xfrm>
            <a:off x="7391400" y="5540514"/>
            <a:ext cx="1600200" cy="707886"/>
          </a:xfrm>
          <a:prstGeom prst="rect">
            <a:avLst/>
          </a:prstGeom>
          <a:noFill/>
        </p:spPr>
        <p:txBody>
          <a:bodyPr wrap="square" rtlCol="0">
            <a:spAutoFit/>
          </a:bodyPr>
          <a:lstStyle/>
          <a:p>
            <a:r>
              <a:rPr lang="en-US" sz="2000" b="1" dirty="0" smtClean="0"/>
              <a:t>Final </a:t>
            </a:r>
            <a:r>
              <a:rPr lang="en-US" sz="2000" b="1" dirty="0" err="1" smtClean="0"/>
              <a:t>PreFix</a:t>
            </a:r>
            <a:endParaRPr lang="en-US" sz="2000" b="1" dirty="0" smtClean="0"/>
          </a:p>
          <a:p>
            <a:r>
              <a:rPr lang="en-US" sz="2000" dirty="0" smtClean="0"/>
              <a:t>* - A B / C D</a:t>
            </a:r>
            <a:endParaRPr lang="en-US" sz="2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Exercises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3662541"/>
          </a:xfrm>
          <a:prstGeom prst="rect">
            <a:avLst/>
          </a:prstGeom>
          <a:noFill/>
        </p:spPr>
        <p:txBody>
          <a:bodyPr wrap="square" rtlCol="0">
            <a:spAutoFit/>
          </a:bodyPr>
          <a:lstStyle/>
          <a:p>
            <a:r>
              <a:rPr lang="en-US" sz="2000" dirty="0" err="1" smtClean="0"/>
              <a:t>InFix</a:t>
            </a:r>
            <a:r>
              <a:rPr lang="en-US" sz="2000" dirty="0" smtClean="0"/>
              <a:t> Expression –</a:t>
            </a:r>
          </a:p>
          <a:p>
            <a:r>
              <a:rPr lang="en-US" sz="2000" dirty="0" smtClean="0"/>
              <a:t>		1.  	A + B * C - D / E</a:t>
            </a:r>
          </a:p>
          <a:p>
            <a:r>
              <a:rPr lang="en-US" sz="2000" dirty="0" smtClean="0"/>
              <a:t>		2.  	A * B - ( C + D ) + E</a:t>
            </a:r>
          </a:p>
          <a:p>
            <a:r>
              <a:rPr lang="en-US" sz="2000" dirty="0" smtClean="0"/>
              <a:t>		3. 	A + (B * C – (D / E ↑ F) * G) * H</a:t>
            </a:r>
          </a:p>
          <a:p>
            <a:endParaRPr lang="en-US" sz="2000" dirty="0" smtClean="0"/>
          </a:p>
          <a:p>
            <a:r>
              <a:rPr lang="en-US" sz="2000" dirty="0" err="1" smtClean="0"/>
              <a:t>PreFix</a:t>
            </a:r>
            <a:r>
              <a:rPr lang="en-US" sz="2000" dirty="0" smtClean="0"/>
              <a:t> Expression –</a:t>
            </a:r>
          </a:p>
          <a:p>
            <a:r>
              <a:rPr lang="en-US" sz="2000" dirty="0" smtClean="0"/>
              <a:t>		1. 	- + A * B C / D E</a:t>
            </a:r>
          </a:p>
          <a:p>
            <a:r>
              <a:rPr lang="en-US" sz="2000" dirty="0" smtClean="0"/>
              <a:t>		2. 	+ - * A B + C D E</a:t>
            </a:r>
          </a:p>
          <a:p>
            <a:r>
              <a:rPr lang="en-US" sz="2000" dirty="0" smtClean="0"/>
              <a:t> 		3. 	+ A * - * B C * / D ↑ E F G H</a:t>
            </a:r>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6" end="6"/>
                                            </p:txEl>
                                          </p:spTgt>
                                        </p:tgtEl>
                                        <p:attrNameLst>
                                          <p:attrName>style.visibility</p:attrName>
                                        </p:attrNameLst>
                                      </p:cBhvr>
                                      <p:to>
                                        <p:strVal val="visible"/>
                                      </p:to>
                                    </p:set>
                                    <p:anim calcmode="lin" valueType="num">
                                      <p:cBhvr additive="base">
                                        <p:cTn id="7" dur="500" fill="hold"/>
                                        <p:tgtEl>
                                          <p:spTgt spid="1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xEl>
                                              <p:pRg st="7" end="7"/>
                                            </p:txEl>
                                          </p:spTgt>
                                        </p:tgtEl>
                                        <p:attrNameLst>
                                          <p:attrName>style.visibility</p:attrName>
                                        </p:attrNameLst>
                                      </p:cBhvr>
                                      <p:to>
                                        <p:strVal val="visible"/>
                                      </p:to>
                                    </p:set>
                                    <p:anim calcmode="lin" valueType="num">
                                      <p:cBhvr additive="base">
                                        <p:cTn id="13" dur="500" fill="hold"/>
                                        <p:tgtEl>
                                          <p:spTgt spid="18">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8" end="8"/>
                                            </p:txEl>
                                          </p:spTgt>
                                        </p:tgtEl>
                                        <p:attrNameLst>
                                          <p:attrName>style.visibility</p:attrName>
                                        </p:attrNameLst>
                                      </p:cBhvr>
                                      <p:to>
                                        <p:strVal val="visible"/>
                                      </p:to>
                                    </p:set>
                                    <p:anim calcmode="lin" valueType="num">
                                      <p:cBhvr additive="base">
                                        <p:cTn id="19" dur="500" fill="hold"/>
                                        <p:tgtEl>
                                          <p:spTgt spid="18">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endPar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Postfix to Infix Conversion</a:t>
            </a:r>
          </a:p>
          <a:p>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754326"/>
          </a:xfrm>
          <a:prstGeom prst="rect">
            <a:avLst/>
          </a:prstGeom>
          <a:noFill/>
        </p:spPr>
        <p:txBody>
          <a:bodyPr wrap="square" rtlCol="0">
            <a:spAutoFit/>
          </a:bodyPr>
          <a:lstStyle/>
          <a:p>
            <a:pPr marL="0" lvl="1">
              <a:lnSpc>
                <a:spcPct val="90000"/>
              </a:lnSpc>
            </a:pPr>
            <a:r>
              <a:rPr lang="en-US" sz="2000" b="1" i="1" dirty="0" smtClean="0"/>
              <a:t>Algorithm </a:t>
            </a:r>
            <a:r>
              <a:rPr lang="en-US" sz="2000" b="1" i="1" dirty="0" err="1" smtClean="0"/>
              <a:t>Postfix_To_Infix</a:t>
            </a:r>
            <a:r>
              <a:rPr lang="en-US" sz="2000" b="1" i="1" dirty="0" smtClean="0"/>
              <a:t> (</a:t>
            </a:r>
            <a:r>
              <a:rPr lang="en-US" sz="2000" b="1" i="1" dirty="0" err="1" smtClean="0"/>
              <a:t>PostFix</a:t>
            </a:r>
            <a:r>
              <a:rPr lang="en-US" sz="2000" b="1" i="1" dirty="0" smtClean="0"/>
              <a:t>) </a:t>
            </a:r>
            <a:r>
              <a:rPr lang="en-US" sz="2000" dirty="0" smtClean="0"/>
              <a:t>– This algorithm takes postfix expression and returns equivalent infix expression. In this case, we push and pop the strings. str1, str2  are the temporary variables holding strings.</a:t>
            </a:r>
          </a:p>
          <a:p>
            <a:pPr marL="0" lvl="1">
              <a:lnSpc>
                <a:spcPct val="90000"/>
              </a:lnSpc>
            </a:pPr>
            <a:endParaRPr lang="en-US" sz="2000" dirty="0" smtClean="0"/>
          </a:p>
          <a:p>
            <a:pPr marL="457200" indent="-457200">
              <a:lnSpc>
                <a:spcPct val="90000"/>
              </a:lnSpc>
              <a:buFont typeface="+mj-lt"/>
              <a:buAutoNum type="arabicPeriod"/>
            </a:pPr>
            <a:endParaRPr lang="en-US" sz="2000" dirty="0" smtClean="0"/>
          </a:p>
          <a:p>
            <a:endParaRPr lang="en-US" dirty="0"/>
          </a:p>
        </p:txBody>
      </p:sp>
      <p:sp>
        <p:nvSpPr>
          <p:cNvPr id="7" name="TextBox 6"/>
          <p:cNvSpPr txBox="1"/>
          <p:nvPr/>
        </p:nvSpPr>
        <p:spPr>
          <a:xfrm>
            <a:off x="533400" y="3352800"/>
            <a:ext cx="7848600" cy="369332"/>
          </a:xfrm>
          <a:prstGeom prst="rect">
            <a:avLst/>
          </a:prstGeom>
          <a:noFill/>
        </p:spPr>
        <p:txBody>
          <a:bodyPr wrap="square" rtlCol="0">
            <a:spAutoFit/>
          </a:bodyPr>
          <a:lstStyle/>
          <a:p>
            <a:endParaRPr lang="en-US" dirty="0" smtClean="0"/>
          </a:p>
        </p:txBody>
      </p:sp>
      <p:sp>
        <p:nvSpPr>
          <p:cNvPr id="8" name="TextBox 7"/>
          <p:cNvSpPr txBox="1"/>
          <p:nvPr/>
        </p:nvSpPr>
        <p:spPr>
          <a:xfrm>
            <a:off x="228600" y="2021681"/>
            <a:ext cx="8610600" cy="3970318"/>
          </a:xfrm>
          <a:prstGeom prst="rect">
            <a:avLst/>
          </a:prstGeom>
          <a:solidFill>
            <a:schemeClr val="bg1">
              <a:lumMod val="85000"/>
            </a:schemeClr>
          </a:solidFill>
        </p:spPr>
        <p:txBody>
          <a:bodyPr wrap="square" rtlCol="0">
            <a:spAutoFit/>
          </a:bodyPr>
          <a:lstStyle/>
          <a:p>
            <a:pPr marL="457200" lvl="0" indent="-457200">
              <a:buFont typeface="+mj-lt"/>
              <a:buAutoNum type="arabicPeriod"/>
            </a:pPr>
            <a:r>
              <a:rPr lang="en-US" dirty="0" smtClean="0">
                <a:solidFill>
                  <a:prstClr val="black"/>
                </a:solidFill>
              </a:rPr>
              <a:t>Create empty stack, say STK</a:t>
            </a:r>
          </a:p>
          <a:p>
            <a:pPr marL="457200" lvl="0" indent="-457200">
              <a:buFont typeface="+mj-lt"/>
              <a:buAutoNum type="arabicPeriod"/>
            </a:pPr>
            <a:r>
              <a:rPr lang="en-US" dirty="0" smtClean="0">
                <a:solidFill>
                  <a:prstClr val="black"/>
                </a:solidFill>
              </a:rPr>
              <a:t>While (!(</a:t>
            </a:r>
            <a:r>
              <a:rPr lang="en-US" dirty="0" err="1" smtClean="0">
                <a:solidFill>
                  <a:prstClr val="black"/>
                </a:solidFill>
              </a:rPr>
              <a:t>PostFix</a:t>
            </a:r>
            <a:r>
              <a:rPr lang="en-US" dirty="0" smtClean="0">
                <a:solidFill>
                  <a:prstClr val="black"/>
                </a:solidFill>
              </a:rPr>
              <a:t> END))</a:t>
            </a:r>
          </a:p>
          <a:p>
            <a:pPr marL="457200" lvl="0" indent="-457200">
              <a:buFont typeface="+mj-lt"/>
              <a:buAutoNum type="arabicPeriod"/>
            </a:pPr>
            <a:r>
              <a:rPr lang="en-US" dirty="0" smtClean="0">
                <a:solidFill>
                  <a:prstClr val="black"/>
                </a:solidFill>
              </a:rPr>
              <a:t> 	pick up the element from </a:t>
            </a:r>
            <a:r>
              <a:rPr lang="en-US" dirty="0" err="1" smtClean="0">
                <a:solidFill>
                  <a:prstClr val="black"/>
                </a:solidFill>
              </a:rPr>
              <a:t>PostFix</a:t>
            </a:r>
            <a:r>
              <a:rPr lang="en-US" dirty="0" smtClean="0">
                <a:solidFill>
                  <a:prstClr val="black"/>
                </a:solidFill>
              </a:rPr>
              <a:t> and say it is Current</a:t>
            </a:r>
          </a:p>
          <a:p>
            <a:pPr marL="457200" lvl="0" indent="-457200">
              <a:buFont typeface="+mj-lt"/>
              <a:buAutoNum type="arabicPeriod"/>
            </a:pPr>
            <a:r>
              <a:rPr lang="en-US" dirty="0" smtClean="0">
                <a:solidFill>
                  <a:prstClr val="black"/>
                </a:solidFill>
              </a:rPr>
              <a:t> 	If(Current == Operator)</a:t>
            </a:r>
          </a:p>
          <a:p>
            <a:pPr marL="457200" lvl="0" indent="-457200">
              <a:buFont typeface="+mj-lt"/>
              <a:buAutoNum type="arabicPeriod"/>
            </a:pPr>
            <a:r>
              <a:rPr lang="en-US" dirty="0" smtClean="0">
                <a:solidFill>
                  <a:prstClr val="black"/>
                </a:solidFill>
              </a:rPr>
              <a:t> 		str2 = Pop(STK)  	// </a:t>
            </a:r>
            <a:r>
              <a:rPr lang="en-US" dirty="0" smtClean="0">
                <a:solidFill>
                  <a:srgbClr val="FF0000"/>
                </a:solidFill>
              </a:rPr>
              <a:t>this will become right operand</a:t>
            </a:r>
          </a:p>
          <a:p>
            <a:pPr marL="457200" lvl="0" indent="-457200">
              <a:buFont typeface="+mj-lt"/>
              <a:buAutoNum type="arabicPeriod"/>
            </a:pPr>
            <a:r>
              <a:rPr lang="en-US" dirty="0" smtClean="0">
                <a:solidFill>
                  <a:prstClr val="black"/>
                </a:solidFill>
              </a:rPr>
              <a:t> 		str1 = Pop(STK)	//</a:t>
            </a:r>
            <a:r>
              <a:rPr lang="en-US" dirty="0" smtClean="0">
                <a:solidFill>
                  <a:srgbClr val="FF0000"/>
                </a:solidFill>
              </a:rPr>
              <a:t>this will become left operand</a:t>
            </a:r>
          </a:p>
          <a:p>
            <a:pPr marL="457200" lvl="0" indent="-457200">
              <a:buFont typeface="+mj-lt"/>
              <a:buAutoNum type="arabicPeriod"/>
            </a:pPr>
            <a:r>
              <a:rPr lang="en-US" dirty="0" smtClean="0">
                <a:solidFill>
                  <a:prstClr val="black"/>
                </a:solidFill>
              </a:rPr>
              <a:t> 		Concatenate str1 and Current // </a:t>
            </a:r>
            <a:r>
              <a:rPr lang="en-US" dirty="0" smtClean="0">
                <a:solidFill>
                  <a:srgbClr val="FF0000"/>
                </a:solidFill>
              </a:rPr>
              <a:t>str1=str1+ Current</a:t>
            </a:r>
          </a:p>
          <a:p>
            <a:pPr marL="457200" lvl="0" indent="-457200">
              <a:buFont typeface="+mj-lt"/>
              <a:buAutoNum type="arabicPeriod"/>
            </a:pPr>
            <a:r>
              <a:rPr lang="en-US" dirty="0" smtClean="0">
                <a:solidFill>
                  <a:prstClr val="black"/>
                </a:solidFill>
              </a:rPr>
              <a:t> 		Concatenate str1 and str2        // </a:t>
            </a:r>
            <a:r>
              <a:rPr lang="en-US" dirty="0" smtClean="0">
                <a:solidFill>
                  <a:srgbClr val="FF0000"/>
                </a:solidFill>
              </a:rPr>
              <a:t>str1=str1+str2</a:t>
            </a:r>
          </a:p>
          <a:p>
            <a:pPr marL="457200" lvl="0" indent="-457200">
              <a:buFont typeface="+mj-lt"/>
              <a:buAutoNum type="arabicPeriod"/>
            </a:pPr>
            <a:r>
              <a:rPr lang="en-US" dirty="0" smtClean="0">
                <a:solidFill>
                  <a:srgbClr val="FF0000"/>
                </a:solidFill>
              </a:rPr>
              <a:t>                          </a:t>
            </a:r>
            <a:r>
              <a:rPr lang="en-US" dirty="0" smtClean="0">
                <a:solidFill>
                  <a:srgbClr val="1D12AE"/>
                </a:solidFill>
              </a:rPr>
              <a:t>Enclose str1 with parenthesis</a:t>
            </a:r>
            <a:endParaRPr lang="en-US" dirty="0" smtClean="0">
              <a:solidFill>
                <a:srgbClr val="FF0000"/>
              </a:solidFill>
            </a:endParaRPr>
          </a:p>
          <a:p>
            <a:pPr marL="457200" lvl="0" indent="-457200">
              <a:buFont typeface="+mj-lt"/>
              <a:buAutoNum type="arabicPeriod"/>
            </a:pPr>
            <a:r>
              <a:rPr lang="en-US" dirty="0" smtClean="0">
                <a:solidFill>
                  <a:prstClr val="black"/>
                </a:solidFill>
              </a:rPr>
              <a:t> 		Push(STK, str1)</a:t>
            </a:r>
          </a:p>
          <a:p>
            <a:pPr marL="457200" lvl="0" indent="-457200">
              <a:buFont typeface="+mj-lt"/>
              <a:buAutoNum type="arabicPeriod"/>
            </a:pPr>
            <a:r>
              <a:rPr lang="en-US" dirty="0" smtClean="0">
                <a:solidFill>
                  <a:prstClr val="black"/>
                </a:solidFill>
              </a:rPr>
              <a:t> 	</a:t>
            </a:r>
            <a:r>
              <a:rPr lang="en-US" dirty="0" smtClean="0"/>
              <a:t>Else</a:t>
            </a:r>
          </a:p>
          <a:p>
            <a:pPr marL="457200" lvl="0" indent="-457200">
              <a:buFont typeface="+mj-lt"/>
              <a:buAutoNum type="arabicPeriod"/>
            </a:pPr>
            <a:r>
              <a:rPr lang="en-US" dirty="0" smtClean="0"/>
              <a:t> 		Push(STK, Current)</a:t>
            </a:r>
          </a:p>
          <a:p>
            <a:pPr marL="457200" lvl="0" indent="-457200">
              <a:buFont typeface="+mj-lt"/>
              <a:buAutoNum type="arabicPeriod"/>
            </a:pPr>
            <a:r>
              <a:rPr lang="en-US" dirty="0" smtClean="0"/>
              <a:t> </a:t>
            </a:r>
            <a:r>
              <a:rPr lang="en-US" dirty="0" err="1" smtClean="0"/>
              <a:t>InFix</a:t>
            </a:r>
            <a:r>
              <a:rPr lang="en-US" dirty="0" smtClean="0"/>
              <a:t> = Pop(STK)</a:t>
            </a:r>
          </a:p>
          <a:p>
            <a:pPr marL="457200" lvl="0" indent="-457200"/>
            <a:r>
              <a:rPr lang="en-US" dirty="0" smtClean="0"/>
              <a:t>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Postfix to Infix Conversion Illustration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7" name="TextBox 6"/>
          <p:cNvSpPr txBox="1"/>
          <p:nvPr/>
        </p:nvSpPr>
        <p:spPr>
          <a:xfrm>
            <a:off x="152400" y="914400"/>
            <a:ext cx="6324600" cy="646331"/>
          </a:xfrm>
          <a:prstGeom prst="rect">
            <a:avLst/>
          </a:prstGeom>
          <a:noFill/>
        </p:spPr>
        <p:txBody>
          <a:bodyPr wrap="square" rtlCol="0">
            <a:spAutoFit/>
          </a:bodyPr>
          <a:lstStyle/>
          <a:p>
            <a:r>
              <a:rPr lang="en-US" dirty="0" err="1" smtClean="0"/>
              <a:t>PostFix</a:t>
            </a:r>
            <a:r>
              <a:rPr lang="en-US" dirty="0" smtClean="0"/>
              <a:t> Expression - 	A B C * D E / - +</a:t>
            </a:r>
          </a:p>
          <a:p>
            <a:endParaRPr lang="en-US" dirty="0"/>
          </a:p>
        </p:txBody>
      </p:sp>
      <p:grpSp>
        <p:nvGrpSpPr>
          <p:cNvPr id="24" name="Group 23"/>
          <p:cNvGrpSpPr/>
          <p:nvPr/>
        </p:nvGrpSpPr>
        <p:grpSpPr>
          <a:xfrm>
            <a:off x="457200" y="1600200"/>
            <a:ext cx="915194" cy="1452265"/>
            <a:chOff x="685006" y="1600200"/>
            <a:chExt cx="915194" cy="1452265"/>
          </a:xfrm>
        </p:grpSpPr>
        <p:grpSp>
          <p:nvGrpSpPr>
            <p:cNvPr id="22" name="Group 21"/>
            <p:cNvGrpSpPr/>
            <p:nvPr/>
          </p:nvGrpSpPr>
          <p:grpSpPr>
            <a:xfrm>
              <a:off x="685006" y="1600200"/>
              <a:ext cx="915194" cy="1449388"/>
              <a:chOff x="685006" y="1600200"/>
              <a:chExt cx="991394" cy="1449388"/>
            </a:xfrm>
          </p:grpSpPr>
          <p:cxnSp>
            <p:nvCxnSpPr>
              <p:cNvPr id="13" name="Straight Connector 12"/>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990600" y="2590800"/>
              <a:ext cx="381000" cy="461665"/>
            </a:xfrm>
            <a:prstGeom prst="rect">
              <a:avLst/>
            </a:prstGeom>
            <a:noFill/>
          </p:spPr>
          <p:txBody>
            <a:bodyPr wrap="square" rtlCol="0">
              <a:spAutoFit/>
            </a:bodyPr>
            <a:lstStyle/>
            <a:p>
              <a:r>
                <a:rPr lang="en-US" sz="2400" dirty="0" smtClean="0"/>
                <a:t>A</a:t>
              </a:r>
              <a:endParaRPr lang="en-US" sz="2400" dirty="0"/>
            </a:p>
          </p:txBody>
        </p:sp>
      </p:grpSp>
      <p:grpSp>
        <p:nvGrpSpPr>
          <p:cNvPr id="25" name="Group 24"/>
          <p:cNvGrpSpPr/>
          <p:nvPr/>
        </p:nvGrpSpPr>
        <p:grpSpPr>
          <a:xfrm>
            <a:off x="2132771" y="1595735"/>
            <a:ext cx="915229" cy="1452265"/>
            <a:chOff x="685030" y="1600200"/>
            <a:chExt cx="915229" cy="1452265"/>
          </a:xfrm>
        </p:grpSpPr>
        <p:grpSp>
          <p:nvGrpSpPr>
            <p:cNvPr id="26" name="Group 21"/>
            <p:cNvGrpSpPr/>
            <p:nvPr/>
          </p:nvGrpSpPr>
          <p:grpSpPr>
            <a:xfrm>
              <a:off x="685030" y="1600200"/>
              <a:ext cx="915229" cy="1449388"/>
              <a:chOff x="685006" y="1600200"/>
              <a:chExt cx="991394" cy="1449388"/>
            </a:xfrm>
          </p:grpSpPr>
          <p:cxnSp>
            <p:nvCxnSpPr>
              <p:cNvPr id="28" name="Straight Connector 27"/>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990600" y="2221468"/>
              <a:ext cx="381000" cy="830997"/>
            </a:xfrm>
            <a:prstGeom prst="rect">
              <a:avLst/>
            </a:prstGeom>
            <a:noFill/>
          </p:spPr>
          <p:txBody>
            <a:bodyPr wrap="square" rtlCol="0">
              <a:spAutoFit/>
            </a:bodyPr>
            <a:lstStyle/>
            <a:p>
              <a:r>
                <a:rPr lang="en-US" sz="2400" dirty="0" smtClean="0"/>
                <a:t>B</a:t>
              </a:r>
            </a:p>
            <a:p>
              <a:r>
                <a:rPr lang="en-US" sz="2400" dirty="0" smtClean="0"/>
                <a:t>A</a:t>
              </a:r>
              <a:endParaRPr lang="en-US" sz="2400" dirty="0"/>
            </a:p>
          </p:txBody>
        </p:sp>
      </p:grpSp>
      <p:grpSp>
        <p:nvGrpSpPr>
          <p:cNvPr id="31" name="Group 30"/>
          <p:cNvGrpSpPr/>
          <p:nvPr/>
        </p:nvGrpSpPr>
        <p:grpSpPr>
          <a:xfrm>
            <a:off x="3961571" y="1600200"/>
            <a:ext cx="915229" cy="1449388"/>
            <a:chOff x="685030" y="1600200"/>
            <a:chExt cx="915229" cy="1449388"/>
          </a:xfrm>
        </p:grpSpPr>
        <p:grpSp>
          <p:nvGrpSpPr>
            <p:cNvPr id="32" name="Group 21"/>
            <p:cNvGrpSpPr/>
            <p:nvPr/>
          </p:nvGrpSpPr>
          <p:grpSpPr>
            <a:xfrm>
              <a:off x="685030" y="1600200"/>
              <a:ext cx="915229" cy="1449388"/>
              <a:chOff x="685006" y="1600200"/>
              <a:chExt cx="991394" cy="1449388"/>
            </a:xfrm>
          </p:grpSpPr>
          <p:cxnSp>
            <p:nvCxnSpPr>
              <p:cNvPr id="34" name="Straight Connector 33"/>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33" name="TextBox 32"/>
            <p:cNvSpPr txBox="1"/>
            <p:nvPr/>
          </p:nvSpPr>
          <p:spPr>
            <a:xfrm>
              <a:off x="990600" y="1828800"/>
              <a:ext cx="381000" cy="1200329"/>
            </a:xfrm>
            <a:prstGeom prst="rect">
              <a:avLst/>
            </a:prstGeom>
            <a:noFill/>
          </p:spPr>
          <p:txBody>
            <a:bodyPr wrap="square" rtlCol="0">
              <a:spAutoFit/>
            </a:bodyPr>
            <a:lstStyle/>
            <a:p>
              <a:r>
                <a:rPr lang="en-US" sz="2400" dirty="0" smtClean="0"/>
                <a:t>C</a:t>
              </a:r>
            </a:p>
            <a:p>
              <a:r>
                <a:rPr lang="en-US" sz="2400" dirty="0" smtClean="0"/>
                <a:t>B</a:t>
              </a:r>
            </a:p>
            <a:p>
              <a:r>
                <a:rPr lang="en-US" sz="2400" dirty="0" smtClean="0"/>
                <a:t>A</a:t>
              </a:r>
              <a:endParaRPr lang="en-US" sz="2400" dirty="0"/>
            </a:p>
          </p:txBody>
        </p:sp>
      </p:grpSp>
      <p:grpSp>
        <p:nvGrpSpPr>
          <p:cNvPr id="37" name="Group 36"/>
          <p:cNvGrpSpPr/>
          <p:nvPr/>
        </p:nvGrpSpPr>
        <p:grpSpPr>
          <a:xfrm>
            <a:off x="5791200" y="1600200"/>
            <a:ext cx="990600" cy="1449388"/>
            <a:chOff x="685030" y="1600200"/>
            <a:chExt cx="915229" cy="1449388"/>
          </a:xfrm>
        </p:grpSpPr>
        <p:grpSp>
          <p:nvGrpSpPr>
            <p:cNvPr id="38" name="Group 21"/>
            <p:cNvGrpSpPr/>
            <p:nvPr/>
          </p:nvGrpSpPr>
          <p:grpSpPr>
            <a:xfrm>
              <a:off x="685030" y="1600200"/>
              <a:ext cx="915229" cy="1449388"/>
              <a:chOff x="685006" y="1600200"/>
              <a:chExt cx="991394" cy="1449388"/>
            </a:xfrm>
          </p:grpSpPr>
          <p:cxnSp>
            <p:nvCxnSpPr>
              <p:cNvPr id="40" name="Straight Connector 39"/>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39" name="TextBox 38"/>
            <p:cNvSpPr txBox="1"/>
            <p:nvPr/>
          </p:nvSpPr>
          <p:spPr>
            <a:xfrm>
              <a:off x="762059" y="2217003"/>
              <a:ext cx="838199" cy="707886"/>
            </a:xfrm>
            <a:prstGeom prst="rect">
              <a:avLst/>
            </a:prstGeom>
            <a:noFill/>
          </p:spPr>
          <p:txBody>
            <a:bodyPr wrap="square" rtlCol="0">
              <a:spAutoFit/>
            </a:bodyPr>
            <a:lstStyle/>
            <a:p>
              <a:pPr algn="ctr"/>
              <a:r>
                <a:rPr lang="en-US" sz="2000" dirty="0" smtClean="0"/>
                <a:t>(B * C)</a:t>
              </a:r>
            </a:p>
            <a:p>
              <a:pPr algn="ctr"/>
              <a:r>
                <a:rPr lang="en-US" sz="2000" dirty="0" smtClean="0"/>
                <a:t>A</a:t>
              </a:r>
              <a:endParaRPr lang="en-US" sz="2000" dirty="0"/>
            </a:p>
          </p:txBody>
        </p:sp>
      </p:grpSp>
      <p:grpSp>
        <p:nvGrpSpPr>
          <p:cNvPr id="43" name="Group 42"/>
          <p:cNvGrpSpPr/>
          <p:nvPr/>
        </p:nvGrpSpPr>
        <p:grpSpPr>
          <a:xfrm>
            <a:off x="7619998" y="1600200"/>
            <a:ext cx="1524002" cy="1449388"/>
            <a:chOff x="675224" y="1600200"/>
            <a:chExt cx="1111349" cy="1449388"/>
          </a:xfrm>
        </p:grpSpPr>
        <p:grpSp>
          <p:nvGrpSpPr>
            <p:cNvPr id="44" name="Group 21"/>
            <p:cNvGrpSpPr/>
            <p:nvPr/>
          </p:nvGrpSpPr>
          <p:grpSpPr>
            <a:xfrm>
              <a:off x="685763" y="1600200"/>
              <a:ext cx="914496" cy="1449388"/>
              <a:chOff x="685800" y="1600200"/>
              <a:chExt cx="990600" cy="1449388"/>
            </a:xfrm>
          </p:grpSpPr>
          <p:cxnSp>
            <p:nvCxnSpPr>
              <p:cNvPr id="46" name="Straight Connector 45"/>
              <p:cNvCxnSpPr/>
              <p:nvPr/>
            </p:nvCxnSpPr>
            <p:spPr>
              <a:xfrm rot="5400000">
                <a:off x="11470" y="2323307"/>
                <a:ext cx="1447800" cy="1586"/>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5400000">
                <a:off x="91434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675224" y="1828800"/>
              <a:ext cx="1111349" cy="1200329"/>
            </a:xfrm>
            <a:prstGeom prst="rect">
              <a:avLst/>
            </a:prstGeom>
            <a:noFill/>
          </p:spPr>
          <p:txBody>
            <a:bodyPr wrap="square" rtlCol="0">
              <a:spAutoFit/>
            </a:bodyPr>
            <a:lstStyle/>
            <a:p>
              <a:pPr algn="ctr"/>
              <a:r>
                <a:rPr lang="en-US" sz="2400" dirty="0" smtClean="0"/>
                <a:t>D</a:t>
              </a:r>
            </a:p>
            <a:p>
              <a:pPr algn="ctr"/>
              <a:r>
                <a:rPr lang="en-US" sz="2400" dirty="0" smtClean="0"/>
                <a:t>(B * C)</a:t>
              </a:r>
            </a:p>
            <a:p>
              <a:pPr algn="ctr"/>
              <a:r>
                <a:rPr lang="en-US" sz="2400" dirty="0" smtClean="0"/>
                <a:t>A</a:t>
              </a:r>
              <a:endParaRPr lang="en-US" sz="2400" dirty="0"/>
            </a:p>
          </p:txBody>
        </p:sp>
      </p:grpSp>
      <p:grpSp>
        <p:nvGrpSpPr>
          <p:cNvPr id="49" name="Group 48"/>
          <p:cNvGrpSpPr/>
          <p:nvPr/>
        </p:nvGrpSpPr>
        <p:grpSpPr>
          <a:xfrm>
            <a:off x="457200" y="3200400"/>
            <a:ext cx="915229" cy="1905001"/>
            <a:chOff x="685030" y="1479928"/>
            <a:chExt cx="915229" cy="1569660"/>
          </a:xfrm>
        </p:grpSpPr>
        <p:grpSp>
          <p:nvGrpSpPr>
            <p:cNvPr id="50" name="Group 21"/>
            <p:cNvGrpSpPr/>
            <p:nvPr/>
          </p:nvGrpSpPr>
          <p:grpSpPr>
            <a:xfrm>
              <a:off x="685030" y="1600200"/>
              <a:ext cx="915229" cy="1449388"/>
              <a:chOff x="685006" y="1600200"/>
              <a:chExt cx="991394" cy="1449388"/>
            </a:xfrm>
          </p:grpSpPr>
          <p:cxnSp>
            <p:nvCxnSpPr>
              <p:cNvPr id="52" name="Straight Connector 51"/>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762059" y="1479928"/>
              <a:ext cx="838199" cy="1521588"/>
            </a:xfrm>
            <a:prstGeom prst="rect">
              <a:avLst/>
            </a:prstGeom>
            <a:noFill/>
          </p:spPr>
          <p:txBody>
            <a:bodyPr wrap="square" rtlCol="0">
              <a:spAutoFit/>
            </a:bodyPr>
            <a:lstStyle/>
            <a:p>
              <a:pPr algn="ctr"/>
              <a:endParaRPr lang="en-US" sz="2400" dirty="0" smtClean="0"/>
            </a:p>
            <a:p>
              <a:pPr algn="ctr"/>
              <a:r>
                <a:rPr lang="en-US" sz="2400" dirty="0" smtClean="0"/>
                <a:t>E</a:t>
              </a:r>
            </a:p>
            <a:p>
              <a:pPr algn="ctr"/>
              <a:r>
                <a:rPr lang="en-US" sz="2400" dirty="0" smtClean="0"/>
                <a:t>D</a:t>
              </a:r>
            </a:p>
            <a:p>
              <a:pPr algn="ctr"/>
              <a:r>
                <a:rPr lang="en-US" dirty="0" smtClean="0"/>
                <a:t>(B * C)</a:t>
              </a:r>
            </a:p>
            <a:p>
              <a:pPr algn="ctr"/>
              <a:r>
                <a:rPr lang="en-US" sz="2400" dirty="0" smtClean="0"/>
                <a:t>A</a:t>
              </a:r>
              <a:endParaRPr lang="en-US" sz="2400" dirty="0"/>
            </a:p>
          </p:txBody>
        </p:sp>
      </p:grpSp>
      <p:grpSp>
        <p:nvGrpSpPr>
          <p:cNvPr id="55" name="Group 54"/>
          <p:cNvGrpSpPr/>
          <p:nvPr/>
        </p:nvGrpSpPr>
        <p:grpSpPr>
          <a:xfrm>
            <a:off x="2133600" y="3276600"/>
            <a:ext cx="915229" cy="1905000"/>
            <a:chOff x="685030" y="1479928"/>
            <a:chExt cx="915229" cy="1569660"/>
          </a:xfrm>
        </p:grpSpPr>
        <p:grpSp>
          <p:nvGrpSpPr>
            <p:cNvPr id="56" name="Group 21"/>
            <p:cNvGrpSpPr/>
            <p:nvPr/>
          </p:nvGrpSpPr>
          <p:grpSpPr>
            <a:xfrm>
              <a:off x="685030" y="1600200"/>
              <a:ext cx="915229" cy="1449388"/>
              <a:chOff x="685006" y="1600200"/>
              <a:chExt cx="991394" cy="1449388"/>
            </a:xfrm>
          </p:grpSpPr>
          <p:cxnSp>
            <p:nvCxnSpPr>
              <p:cNvPr id="58" name="Straight Connector 57"/>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57" name="TextBox 56"/>
            <p:cNvSpPr txBox="1"/>
            <p:nvPr/>
          </p:nvSpPr>
          <p:spPr>
            <a:xfrm>
              <a:off x="762059" y="1479928"/>
              <a:ext cx="838199" cy="1369430"/>
            </a:xfrm>
            <a:prstGeom prst="rect">
              <a:avLst/>
            </a:prstGeom>
            <a:noFill/>
          </p:spPr>
          <p:txBody>
            <a:bodyPr wrap="square" rtlCol="0">
              <a:spAutoFit/>
            </a:bodyPr>
            <a:lstStyle/>
            <a:p>
              <a:pPr algn="ctr"/>
              <a:endParaRPr lang="en-US" sz="2400" dirty="0" smtClean="0"/>
            </a:p>
            <a:p>
              <a:pPr algn="ctr"/>
              <a:endParaRPr lang="en-US" sz="2400" dirty="0" smtClean="0"/>
            </a:p>
            <a:p>
              <a:pPr algn="ctr"/>
              <a:r>
                <a:rPr lang="en-US" dirty="0" smtClean="0"/>
                <a:t>(D / E)</a:t>
              </a:r>
            </a:p>
            <a:p>
              <a:pPr algn="ctr"/>
              <a:r>
                <a:rPr lang="en-US" dirty="0" smtClean="0"/>
                <a:t>(B * C)</a:t>
              </a:r>
            </a:p>
            <a:p>
              <a:pPr algn="ctr"/>
              <a:r>
                <a:rPr lang="en-US" dirty="0" smtClean="0"/>
                <a:t>A</a:t>
              </a:r>
              <a:endParaRPr lang="en-US" dirty="0"/>
            </a:p>
          </p:txBody>
        </p:sp>
      </p:grpSp>
      <p:grpSp>
        <p:nvGrpSpPr>
          <p:cNvPr id="61" name="Group 60"/>
          <p:cNvGrpSpPr/>
          <p:nvPr/>
        </p:nvGrpSpPr>
        <p:grpSpPr>
          <a:xfrm>
            <a:off x="3733800" y="3422566"/>
            <a:ext cx="2134429" cy="1759033"/>
            <a:chOff x="685030" y="1600200"/>
            <a:chExt cx="915229" cy="1449388"/>
          </a:xfrm>
        </p:grpSpPr>
        <p:grpSp>
          <p:nvGrpSpPr>
            <p:cNvPr id="62" name="Group 21"/>
            <p:cNvGrpSpPr/>
            <p:nvPr/>
          </p:nvGrpSpPr>
          <p:grpSpPr>
            <a:xfrm>
              <a:off x="685030" y="1600200"/>
              <a:ext cx="915229" cy="1449388"/>
              <a:chOff x="685006" y="1600200"/>
              <a:chExt cx="991394" cy="1449388"/>
            </a:xfrm>
          </p:grpSpPr>
          <p:cxnSp>
            <p:nvCxnSpPr>
              <p:cNvPr id="64" name="Straight Connector 63"/>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63" name="TextBox 62"/>
            <p:cNvSpPr txBox="1"/>
            <p:nvPr/>
          </p:nvSpPr>
          <p:spPr>
            <a:xfrm>
              <a:off x="718060" y="1693452"/>
              <a:ext cx="838199" cy="1141192"/>
            </a:xfrm>
            <a:prstGeom prst="rect">
              <a:avLst/>
            </a:prstGeom>
            <a:noFill/>
          </p:spPr>
          <p:txBody>
            <a:bodyPr wrap="square" rtlCol="0">
              <a:spAutoFit/>
            </a:bodyPr>
            <a:lstStyle/>
            <a:p>
              <a:pPr algn="ctr"/>
              <a:endParaRPr lang="en-US" sz="2400" dirty="0" smtClean="0"/>
            </a:p>
            <a:p>
              <a:pPr algn="ctr"/>
              <a:endParaRPr lang="en-US" sz="2400" dirty="0" smtClean="0"/>
            </a:p>
            <a:p>
              <a:pPr algn="ctr"/>
              <a:r>
                <a:rPr lang="en-US" dirty="0" smtClean="0"/>
                <a:t>((B * C) – (D / E))</a:t>
              </a:r>
            </a:p>
            <a:p>
              <a:pPr algn="ctr"/>
              <a:r>
                <a:rPr lang="en-US" dirty="0" smtClean="0"/>
                <a:t>A</a:t>
              </a:r>
              <a:endParaRPr lang="en-US" dirty="0"/>
            </a:p>
          </p:txBody>
        </p:sp>
      </p:grpSp>
      <p:grpSp>
        <p:nvGrpSpPr>
          <p:cNvPr id="67" name="Group 66"/>
          <p:cNvGrpSpPr/>
          <p:nvPr/>
        </p:nvGrpSpPr>
        <p:grpSpPr>
          <a:xfrm>
            <a:off x="6553200" y="3429000"/>
            <a:ext cx="2439229" cy="1959833"/>
            <a:chOff x="685030" y="1600200"/>
            <a:chExt cx="915229" cy="1614840"/>
          </a:xfrm>
        </p:grpSpPr>
        <p:grpSp>
          <p:nvGrpSpPr>
            <p:cNvPr id="68" name="Group 21"/>
            <p:cNvGrpSpPr/>
            <p:nvPr/>
          </p:nvGrpSpPr>
          <p:grpSpPr>
            <a:xfrm>
              <a:off x="685030" y="1600200"/>
              <a:ext cx="915229" cy="1449388"/>
              <a:chOff x="685006" y="1600200"/>
              <a:chExt cx="991394" cy="1449388"/>
            </a:xfrm>
          </p:grpSpPr>
          <p:cxnSp>
            <p:nvCxnSpPr>
              <p:cNvPr id="70" name="Straight Connector 69"/>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69" name="TextBox 68"/>
            <p:cNvSpPr txBox="1"/>
            <p:nvPr/>
          </p:nvSpPr>
          <p:spPr>
            <a:xfrm>
              <a:off x="718060" y="1693452"/>
              <a:ext cx="838199" cy="1521588"/>
            </a:xfrm>
            <a:prstGeom prst="rect">
              <a:avLst/>
            </a:prstGeom>
            <a:noFill/>
          </p:spPr>
          <p:txBody>
            <a:bodyPr wrap="square" rtlCol="0">
              <a:spAutoFit/>
            </a:bodyPr>
            <a:lstStyle/>
            <a:p>
              <a:pPr algn="ctr"/>
              <a:endParaRPr lang="en-US" sz="2400" dirty="0" smtClean="0"/>
            </a:p>
            <a:p>
              <a:pPr algn="ctr"/>
              <a:endParaRPr lang="en-US" sz="2400" dirty="0" smtClean="0"/>
            </a:p>
            <a:p>
              <a:pPr algn="ctr"/>
              <a:r>
                <a:rPr lang="en-US" dirty="0" smtClean="0"/>
                <a:t>(A + ((B * C) – (D / E)))</a:t>
              </a:r>
            </a:p>
            <a:p>
              <a:pPr algn="ctr"/>
              <a:endParaRPr lang="en-US" sz="2400" dirty="0" smtClean="0"/>
            </a:p>
            <a:p>
              <a:pPr algn="ctr"/>
              <a:endParaRPr lang="en-US" sz="2400" dirty="0"/>
            </a:p>
          </p:txBody>
        </p:sp>
      </p:grpSp>
      <p:sp>
        <p:nvSpPr>
          <p:cNvPr id="73" name="TextBox 72"/>
          <p:cNvSpPr txBox="1"/>
          <p:nvPr/>
        </p:nvSpPr>
        <p:spPr>
          <a:xfrm>
            <a:off x="152400" y="5678269"/>
            <a:ext cx="6324600" cy="646331"/>
          </a:xfrm>
          <a:prstGeom prst="rect">
            <a:avLst/>
          </a:prstGeom>
          <a:noFill/>
        </p:spPr>
        <p:txBody>
          <a:bodyPr wrap="square" rtlCol="0">
            <a:spAutoFit/>
          </a:bodyPr>
          <a:lstStyle/>
          <a:p>
            <a:r>
              <a:rPr lang="en-US" dirty="0" err="1" smtClean="0"/>
              <a:t>InFix</a:t>
            </a:r>
            <a:r>
              <a:rPr lang="en-US" dirty="0" smtClean="0"/>
              <a:t> Expression - 	(A + ((B * C)– (D / E)))</a:t>
            </a:r>
          </a:p>
          <a:p>
            <a:endParaRPr lang="en-US" dirty="0"/>
          </a:p>
        </p:txBody>
      </p:sp>
      <p:sp>
        <p:nvSpPr>
          <p:cNvPr id="74" name="Right Arrow 73"/>
          <p:cNvSpPr/>
          <p:nvPr/>
        </p:nvSpPr>
        <p:spPr>
          <a:xfrm>
            <a:off x="1524000" y="2209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p:cNvSpPr/>
          <p:nvPr/>
        </p:nvSpPr>
        <p:spPr>
          <a:xfrm>
            <a:off x="3276600" y="2209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5105400" y="2209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6934200" y="2209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p:cNvSpPr/>
          <p:nvPr/>
        </p:nvSpPr>
        <p:spPr>
          <a:xfrm>
            <a:off x="6019800" y="41910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a:off x="3200400" y="41910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p:cNvSpPr/>
          <p:nvPr/>
        </p:nvSpPr>
        <p:spPr>
          <a:xfrm>
            <a:off x="1524000" y="41910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500" fill="hold"/>
                                        <p:tgtEl>
                                          <p:spTgt spid="75"/>
                                        </p:tgtEl>
                                        <p:attrNameLst>
                                          <p:attrName>ppt_x</p:attrName>
                                        </p:attrNameLst>
                                      </p:cBhvr>
                                      <p:tavLst>
                                        <p:tav tm="0">
                                          <p:val>
                                            <p:strVal val="#ppt_x"/>
                                          </p:val>
                                        </p:tav>
                                        <p:tav tm="100000">
                                          <p:val>
                                            <p:strVal val="#ppt_x"/>
                                          </p:val>
                                        </p:tav>
                                      </p:tavLst>
                                    </p:anim>
                                    <p:anim calcmode="lin" valueType="num">
                                      <p:cBhvr additive="base">
                                        <p:cTn id="18" dur="500" fill="hold"/>
                                        <p:tgtEl>
                                          <p:spTgt spid="7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additive="base">
                                        <p:cTn id="37" dur="500" fill="hold"/>
                                        <p:tgtEl>
                                          <p:spTgt spid="77"/>
                                        </p:tgtEl>
                                        <p:attrNameLst>
                                          <p:attrName>ppt_x</p:attrName>
                                        </p:attrNameLst>
                                      </p:cBhvr>
                                      <p:tavLst>
                                        <p:tav tm="0">
                                          <p:val>
                                            <p:strVal val="#ppt_x"/>
                                          </p:val>
                                        </p:tav>
                                        <p:tav tm="100000">
                                          <p:val>
                                            <p:strVal val="#ppt_x"/>
                                          </p:val>
                                        </p:tav>
                                      </p:tavLst>
                                    </p:anim>
                                    <p:anim calcmode="lin" valueType="num">
                                      <p:cBhvr additive="base">
                                        <p:cTn id="38" dur="500" fill="hold"/>
                                        <p:tgtEl>
                                          <p:spTgt spid="7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fill="hold"/>
                                        <p:tgtEl>
                                          <p:spTgt spid="49"/>
                                        </p:tgtEl>
                                        <p:attrNameLst>
                                          <p:attrName>ppt_x</p:attrName>
                                        </p:attrNameLst>
                                      </p:cBhvr>
                                      <p:tavLst>
                                        <p:tav tm="0">
                                          <p:val>
                                            <p:strVal val="#ppt_x"/>
                                          </p:val>
                                        </p:tav>
                                        <p:tav tm="100000">
                                          <p:val>
                                            <p:strVal val="#ppt_x"/>
                                          </p:val>
                                        </p:tav>
                                      </p:tavLst>
                                    </p:anim>
                                    <p:anim calcmode="lin" valueType="num">
                                      <p:cBhvr additive="base">
                                        <p:cTn id="4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ppt_x"/>
                                          </p:val>
                                        </p:tav>
                                        <p:tav tm="100000">
                                          <p:val>
                                            <p:strVal val="#ppt_x"/>
                                          </p:val>
                                        </p:tav>
                                      </p:tavLst>
                                    </p:anim>
                                    <p:anim calcmode="lin" valueType="num">
                                      <p:cBhvr additive="base">
                                        <p:cTn id="54" dur="500" fill="hold"/>
                                        <p:tgtEl>
                                          <p:spTgt spid="8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ppt_x"/>
                                          </p:val>
                                        </p:tav>
                                        <p:tav tm="100000">
                                          <p:val>
                                            <p:strVal val="#ppt_x"/>
                                          </p:val>
                                        </p:tav>
                                      </p:tavLst>
                                    </p:anim>
                                    <p:anim calcmode="lin" valueType="num">
                                      <p:cBhvr additive="base">
                                        <p:cTn id="5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anim calcmode="lin" valueType="num">
                                      <p:cBhvr additive="base">
                                        <p:cTn id="63" dur="500" fill="hold"/>
                                        <p:tgtEl>
                                          <p:spTgt spid="79"/>
                                        </p:tgtEl>
                                        <p:attrNameLst>
                                          <p:attrName>ppt_x</p:attrName>
                                        </p:attrNameLst>
                                      </p:cBhvr>
                                      <p:tavLst>
                                        <p:tav tm="0">
                                          <p:val>
                                            <p:strVal val="#ppt_x"/>
                                          </p:val>
                                        </p:tav>
                                        <p:tav tm="100000">
                                          <p:val>
                                            <p:strVal val="#ppt_x"/>
                                          </p:val>
                                        </p:tav>
                                      </p:tavLst>
                                    </p:anim>
                                    <p:anim calcmode="lin" valueType="num">
                                      <p:cBhvr additive="base">
                                        <p:cTn id="64" dur="500" fill="hold"/>
                                        <p:tgtEl>
                                          <p:spTgt spid="7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500" fill="hold"/>
                                        <p:tgtEl>
                                          <p:spTgt spid="61"/>
                                        </p:tgtEl>
                                        <p:attrNameLst>
                                          <p:attrName>ppt_x</p:attrName>
                                        </p:attrNameLst>
                                      </p:cBhvr>
                                      <p:tavLst>
                                        <p:tav tm="0">
                                          <p:val>
                                            <p:strVal val="#ppt_x"/>
                                          </p:val>
                                        </p:tav>
                                        <p:tav tm="100000">
                                          <p:val>
                                            <p:strVal val="#ppt_x"/>
                                          </p:val>
                                        </p:tav>
                                      </p:tavLst>
                                    </p:anim>
                                    <p:anim calcmode="lin" valueType="num">
                                      <p:cBhvr additive="base">
                                        <p:cTn id="6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78"/>
                                        </p:tgtEl>
                                        <p:attrNameLst>
                                          <p:attrName>style.visibility</p:attrName>
                                        </p:attrNameLst>
                                      </p:cBhvr>
                                      <p:to>
                                        <p:strVal val="visible"/>
                                      </p:to>
                                    </p:set>
                                    <p:anim calcmode="lin" valueType="num">
                                      <p:cBhvr additive="base">
                                        <p:cTn id="73" dur="500" fill="hold"/>
                                        <p:tgtEl>
                                          <p:spTgt spid="78"/>
                                        </p:tgtEl>
                                        <p:attrNameLst>
                                          <p:attrName>ppt_x</p:attrName>
                                        </p:attrNameLst>
                                      </p:cBhvr>
                                      <p:tavLst>
                                        <p:tav tm="0">
                                          <p:val>
                                            <p:strVal val="#ppt_x"/>
                                          </p:val>
                                        </p:tav>
                                        <p:tav tm="100000">
                                          <p:val>
                                            <p:strVal val="#ppt_x"/>
                                          </p:val>
                                        </p:tav>
                                      </p:tavLst>
                                    </p:anim>
                                    <p:anim calcmode="lin" valueType="num">
                                      <p:cBhvr additive="base">
                                        <p:cTn id="74" dur="500" fill="hold"/>
                                        <p:tgtEl>
                                          <p:spTgt spid="7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67"/>
                                        </p:tgtEl>
                                        <p:attrNameLst>
                                          <p:attrName>style.visibility</p:attrName>
                                        </p:attrNameLst>
                                      </p:cBhvr>
                                      <p:to>
                                        <p:strVal val="visible"/>
                                      </p:to>
                                    </p:set>
                                    <p:anim calcmode="lin" valueType="num">
                                      <p:cBhvr additive="base">
                                        <p:cTn id="77" dur="500" fill="hold"/>
                                        <p:tgtEl>
                                          <p:spTgt spid="67"/>
                                        </p:tgtEl>
                                        <p:attrNameLst>
                                          <p:attrName>ppt_x</p:attrName>
                                        </p:attrNameLst>
                                      </p:cBhvr>
                                      <p:tavLst>
                                        <p:tav tm="0">
                                          <p:val>
                                            <p:strVal val="#ppt_x"/>
                                          </p:val>
                                        </p:tav>
                                        <p:tav tm="100000">
                                          <p:val>
                                            <p:strVal val="#ppt_x"/>
                                          </p:val>
                                        </p:tav>
                                      </p:tavLst>
                                    </p:anim>
                                    <p:anim calcmode="lin" valueType="num">
                                      <p:cBhvr additive="base">
                                        <p:cTn id="7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73"/>
                                        </p:tgtEl>
                                        <p:attrNameLst>
                                          <p:attrName>style.visibility</p:attrName>
                                        </p:attrNameLst>
                                      </p:cBhvr>
                                      <p:to>
                                        <p:strVal val="visible"/>
                                      </p:to>
                                    </p:set>
                                    <p:anim calcmode="lin" valueType="num">
                                      <p:cBhvr additive="base">
                                        <p:cTn id="83" dur="500" fill="hold"/>
                                        <p:tgtEl>
                                          <p:spTgt spid="73"/>
                                        </p:tgtEl>
                                        <p:attrNameLst>
                                          <p:attrName>ppt_x</p:attrName>
                                        </p:attrNameLst>
                                      </p:cBhvr>
                                      <p:tavLst>
                                        <p:tav tm="0">
                                          <p:val>
                                            <p:strVal val="#ppt_x"/>
                                          </p:val>
                                        </p:tav>
                                        <p:tav tm="100000">
                                          <p:val>
                                            <p:strVal val="#ppt_x"/>
                                          </p:val>
                                        </p:tav>
                                      </p:tavLst>
                                    </p:anim>
                                    <p:anim calcmode="lin" valueType="num">
                                      <p:cBhvr additive="base">
                                        <p:cTn id="8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animBg="1"/>
      <p:bldP spid="75" grpId="0" animBg="1"/>
      <p:bldP spid="76" grpId="0" animBg="1"/>
      <p:bldP spid="77" grpId="0" animBg="1"/>
      <p:bldP spid="78" grpId="0" animBg="1"/>
      <p:bldP spid="79" grpId="0" animBg="1"/>
      <p:bldP spid="8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Evaluation of Postfix Expression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2862322"/>
          </a:xfrm>
          <a:prstGeom prst="rect">
            <a:avLst/>
          </a:prstGeom>
          <a:noFill/>
        </p:spPr>
        <p:txBody>
          <a:bodyPr wrap="square" rtlCol="0">
            <a:spAutoFit/>
          </a:bodyPr>
          <a:lstStyle/>
          <a:p>
            <a:pPr>
              <a:lnSpc>
                <a:spcPct val="150000"/>
              </a:lnSpc>
              <a:buFont typeface="Wingdings" pitchFamily="2" charset="2"/>
              <a:buChar char="Ø"/>
            </a:pPr>
            <a:r>
              <a:rPr lang="en-US" smtClean="0"/>
              <a:t>    We follow same algorithm that converts </a:t>
            </a:r>
            <a:r>
              <a:rPr lang="en-US" b="1" smtClean="0"/>
              <a:t>Postfix to infix</a:t>
            </a:r>
            <a:r>
              <a:rPr lang="en-US" smtClean="0"/>
              <a:t>.</a:t>
            </a:r>
          </a:p>
          <a:p>
            <a:pPr>
              <a:lnSpc>
                <a:spcPct val="150000"/>
              </a:lnSpc>
              <a:buFont typeface="Wingdings" pitchFamily="2" charset="2"/>
              <a:buChar char="Ø"/>
            </a:pPr>
            <a:r>
              <a:rPr lang="en-US" smtClean="0"/>
              <a:t>    Here, we compute each step value and then push into stack.</a:t>
            </a:r>
          </a:p>
          <a:p>
            <a:pPr>
              <a:lnSpc>
                <a:spcPct val="150000"/>
              </a:lnSpc>
            </a:pPr>
            <a:endParaRPr lang="en-US" dirty="0" smtClean="0"/>
          </a:p>
          <a:p>
            <a:pPr>
              <a:lnSpc>
                <a:spcPct val="150000"/>
              </a:lnSpc>
            </a:pPr>
            <a:r>
              <a:rPr lang="en-US" dirty="0" smtClean="0"/>
              <a:t>Example –</a:t>
            </a:r>
          </a:p>
          <a:p>
            <a:pPr>
              <a:lnSpc>
                <a:spcPct val="150000"/>
              </a:lnSpc>
            </a:pPr>
            <a:r>
              <a:rPr lang="en-US" dirty="0" smtClean="0"/>
              <a:t>	</a:t>
            </a:r>
            <a:r>
              <a:rPr lang="en-US" sz="2400" dirty="0" smtClean="0"/>
              <a:t>2 3 – 1 + 4 3 * + </a:t>
            </a:r>
            <a:r>
              <a:rPr lang="en-US" dirty="0" smtClean="0"/>
              <a:t>		</a:t>
            </a:r>
            <a:endParaRPr lang="en-US" dirty="0" smtClean="0">
              <a:solidFill>
                <a:srgbClr val="FF0000"/>
              </a:solidFill>
            </a:endParaRPr>
          </a:p>
          <a:p>
            <a:endParaRPr lang="en-US" dirty="0" smtClean="0"/>
          </a:p>
          <a:p>
            <a:endParaRPr lang="en-US" dirty="0"/>
          </a:p>
        </p:txBody>
      </p:sp>
      <p:sp>
        <p:nvSpPr>
          <p:cNvPr id="7" name="TextBox 6"/>
          <p:cNvSpPr txBox="1"/>
          <p:nvPr/>
        </p:nvSpPr>
        <p:spPr>
          <a:xfrm>
            <a:off x="5105400" y="2667000"/>
            <a:ext cx="3048000" cy="461665"/>
          </a:xfrm>
          <a:prstGeom prst="rect">
            <a:avLst/>
          </a:prstGeom>
          <a:noFill/>
        </p:spPr>
        <p:txBody>
          <a:bodyPr wrap="square" rtlCol="0">
            <a:spAutoFit/>
          </a:bodyPr>
          <a:lstStyle/>
          <a:p>
            <a:r>
              <a:rPr lang="en-US" sz="2400" dirty="0" smtClean="0">
                <a:solidFill>
                  <a:srgbClr val="FF0000"/>
                </a:solidFill>
              </a:rPr>
              <a:t>2 – 3 + 1 + ( 4 * 3) =12</a:t>
            </a:r>
            <a:endParaRPr lang="en-US" sz="2400" dirty="0"/>
          </a:p>
        </p:txBody>
      </p:sp>
      <p:grpSp>
        <p:nvGrpSpPr>
          <p:cNvPr id="2" name="Group 7"/>
          <p:cNvGrpSpPr/>
          <p:nvPr/>
        </p:nvGrpSpPr>
        <p:grpSpPr>
          <a:xfrm>
            <a:off x="532606" y="3505203"/>
            <a:ext cx="916023" cy="1071260"/>
            <a:chOff x="684236" y="1981205"/>
            <a:chExt cx="916023" cy="1071260"/>
          </a:xfrm>
        </p:grpSpPr>
        <p:grpSp>
          <p:nvGrpSpPr>
            <p:cNvPr id="3" name="Group 21"/>
            <p:cNvGrpSpPr/>
            <p:nvPr/>
          </p:nvGrpSpPr>
          <p:grpSpPr>
            <a:xfrm>
              <a:off x="684236" y="1981205"/>
              <a:ext cx="916023" cy="1068383"/>
              <a:chOff x="684146" y="1981205"/>
              <a:chExt cx="992254" cy="1068383"/>
            </a:xfrm>
          </p:grpSpPr>
          <p:cxnSp>
            <p:nvCxnSpPr>
              <p:cNvPr id="12" name="Straight Connector 11"/>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1141761" y="2514259"/>
                <a:ext cx="1066796" cy="6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990600" y="2221468"/>
              <a:ext cx="381000" cy="830997"/>
            </a:xfrm>
            <a:prstGeom prst="rect">
              <a:avLst/>
            </a:prstGeom>
            <a:noFill/>
          </p:spPr>
          <p:txBody>
            <a:bodyPr wrap="square" rtlCol="0">
              <a:spAutoFit/>
            </a:bodyPr>
            <a:lstStyle/>
            <a:p>
              <a:r>
                <a:rPr lang="en-US" sz="2400" dirty="0" smtClean="0"/>
                <a:t>3</a:t>
              </a:r>
            </a:p>
            <a:p>
              <a:r>
                <a:rPr lang="en-US" sz="2400" dirty="0" smtClean="0"/>
                <a:t>2</a:t>
              </a:r>
              <a:endParaRPr lang="en-US" sz="2400" dirty="0"/>
            </a:p>
          </p:txBody>
        </p:sp>
      </p:grpSp>
      <p:sp>
        <p:nvSpPr>
          <p:cNvPr id="34" name="Freeform 33"/>
          <p:cNvSpPr/>
          <p:nvPr/>
        </p:nvSpPr>
        <p:spPr>
          <a:xfrm>
            <a:off x="1143000" y="3352800"/>
            <a:ext cx="1981200" cy="685800"/>
          </a:xfrm>
          <a:custGeom>
            <a:avLst/>
            <a:gdLst>
              <a:gd name="connsiteX0" fmla="*/ 0 w 2255982"/>
              <a:gd name="connsiteY0" fmla="*/ 584199 h 671945"/>
              <a:gd name="connsiteX1" fmla="*/ 886691 w 2255982"/>
              <a:gd name="connsiteY1" fmla="*/ 2309 h 671945"/>
              <a:gd name="connsiteX2" fmla="*/ 2050473 w 2255982"/>
              <a:gd name="connsiteY2" fmla="*/ 570345 h 671945"/>
              <a:gd name="connsiteX3" fmla="*/ 2119745 w 2255982"/>
              <a:gd name="connsiteY3" fmla="*/ 611909 h 671945"/>
            </a:gdLst>
            <a:ahLst/>
            <a:cxnLst>
              <a:cxn ang="0">
                <a:pos x="connsiteX0" y="connsiteY0"/>
              </a:cxn>
              <a:cxn ang="0">
                <a:pos x="connsiteX1" y="connsiteY1"/>
              </a:cxn>
              <a:cxn ang="0">
                <a:pos x="connsiteX2" y="connsiteY2"/>
              </a:cxn>
              <a:cxn ang="0">
                <a:pos x="connsiteX3" y="connsiteY3"/>
              </a:cxn>
            </a:cxnLst>
            <a:rect l="l" t="t" r="r" b="b"/>
            <a:pathLst>
              <a:path w="2255982" h="671945">
                <a:moveTo>
                  <a:pt x="0" y="584199"/>
                </a:moveTo>
                <a:cubicBezTo>
                  <a:pt x="272473" y="294408"/>
                  <a:pt x="544946" y="4618"/>
                  <a:pt x="886691" y="2309"/>
                </a:cubicBezTo>
                <a:cubicBezTo>
                  <a:pt x="1228437" y="0"/>
                  <a:pt x="1844964" y="468745"/>
                  <a:pt x="2050473" y="570345"/>
                </a:cubicBezTo>
                <a:cubicBezTo>
                  <a:pt x="2255982" y="671945"/>
                  <a:pt x="2187863" y="641927"/>
                  <a:pt x="2119745" y="611909"/>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7" name="TextBox 36"/>
          <p:cNvSpPr txBox="1"/>
          <p:nvPr/>
        </p:nvSpPr>
        <p:spPr>
          <a:xfrm>
            <a:off x="2362200" y="3849469"/>
            <a:ext cx="4114800" cy="646331"/>
          </a:xfrm>
          <a:prstGeom prst="rect">
            <a:avLst/>
          </a:prstGeom>
          <a:noFill/>
        </p:spPr>
        <p:txBody>
          <a:bodyPr wrap="square" rtlCol="0">
            <a:spAutoFit/>
          </a:bodyPr>
          <a:lstStyle/>
          <a:p>
            <a:r>
              <a:rPr lang="en-US" sz="3600" dirty="0" smtClean="0"/>
              <a:t>2 – 3 = -1</a:t>
            </a:r>
            <a:endParaRPr lang="en-US" sz="3600" dirty="0"/>
          </a:p>
        </p:txBody>
      </p:sp>
      <p:sp>
        <p:nvSpPr>
          <p:cNvPr id="38" name="Freeform 37"/>
          <p:cNvSpPr/>
          <p:nvPr/>
        </p:nvSpPr>
        <p:spPr>
          <a:xfrm>
            <a:off x="1122218" y="4378036"/>
            <a:ext cx="1413164" cy="563419"/>
          </a:xfrm>
          <a:custGeom>
            <a:avLst/>
            <a:gdLst>
              <a:gd name="connsiteX0" fmla="*/ 0 w 1413164"/>
              <a:gd name="connsiteY0" fmla="*/ 0 h 563419"/>
              <a:gd name="connsiteX1" fmla="*/ 1094509 w 1413164"/>
              <a:gd name="connsiteY1" fmla="*/ 554182 h 563419"/>
              <a:gd name="connsiteX2" fmla="*/ 1413164 w 1413164"/>
              <a:gd name="connsiteY2" fmla="*/ 55419 h 563419"/>
              <a:gd name="connsiteX3" fmla="*/ 1413164 w 1413164"/>
              <a:gd name="connsiteY3" fmla="*/ 55419 h 563419"/>
            </a:gdLst>
            <a:ahLst/>
            <a:cxnLst>
              <a:cxn ang="0">
                <a:pos x="connsiteX0" y="connsiteY0"/>
              </a:cxn>
              <a:cxn ang="0">
                <a:pos x="connsiteX1" y="connsiteY1"/>
              </a:cxn>
              <a:cxn ang="0">
                <a:pos x="connsiteX2" y="connsiteY2"/>
              </a:cxn>
              <a:cxn ang="0">
                <a:pos x="connsiteX3" y="connsiteY3"/>
              </a:cxn>
            </a:cxnLst>
            <a:rect l="l" t="t" r="r" b="b"/>
            <a:pathLst>
              <a:path w="1413164" h="563419">
                <a:moveTo>
                  <a:pt x="0" y="0"/>
                </a:moveTo>
                <a:cubicBezTo>
                  <a:pt x="429491" y="272472"/>
                  <a:pt x="858982" y="544945"/>
                  <a:pt x="1094509" y="554182"/>
                </a:cubicBezTo>
                <a:cubicBezTo>
                  <a:pt x="1330036" y="563419"/>
                  <a:pt x="1413164" y="55419"/>
                  <a:pt x="1413164" y="55419"/>
                </a:cubicBezTo>
                <a:lnTo>
                  <a:pt x="1413164" y="55419"/>
                </a:ln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nvGrpSpPr>
          <p:cNvPr id="4" name="Group 38"/>
          <p:cNvGrpSpPr/>
          <p:nvPr/>
        </p:nvGrpSpPr>
        <p:grpSpPr>
          <a:xfrm>
            <a:off x="607896" y="5025529"/>
            <a:ext cx="916104" cy="1070471"/>
            <a:chOff x="684292" y="1981994"/>
            <a:chExt cx="916104" cy="1070471"/>
          </a:xfrm>
        </p:grpSpPr>
        <p:grpSp>
          <p:nvGrpSpPr>
            <p:cNvPr id="5" name="Group 21"/>
            <p:cNvGrpSpPr/>
            <p:nvPr/>
          </p:nvGrpSpPr>
          <p:grpSpPr>
            <a:xfrm>
              <a:off x="684292" y="1981994"/>
              <a:ext cx="916104" cy="1067594"/>
              <a:chOff x="684146" y="1981994"/>
              <a:chExt cx="992254" cy="1067594"/>
            </a:xfrm>
          </p:grpSpPr>
          <p:cxnSp>
            <p:nvCxnSpPr>
              <p:cNvPr id="42" name="Straight Connector 41"/>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rot="16200000" flipH="1">
                <a:off x="1143488" y="2516673"/>
                <a:ext cx="1062333" cy="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912836" y="2221468"/>
              <a:ext cx="458764" cy="830997"/>
            </a:xfrm>
            <a:prstGeom prst="rect">
              <a:avLst/>
            </a:prstGeom>
            <a:noFill/>
          </p:spPr>
          <p:txBody>
            <a:bodyPr wrap="square" rtlCol="0">
              <a:spAutoFit/>
            </a:bodyPr>
            <a:lstStyle/>
            <a:p>
              <a:endParaRPr lang="en-US" sz="2400" dirty="0" smtClean="0"/>
            </a:p>
            <a:p>
              <a:r>
                <a:rPr lang="en-US" sz="2400" dirty="0" smtClean="0"/>
                <a:t>-1</a:t>
              </a:r>
              <a:endParaRPr lang="en-US" sz="2400" dirty="0"/>
            </a:p>
          </p:txBody>
        </p:sp>
      </p:grpSp>
      <p:sp>
        <p:nvSpPr>
          <p:cNvPr id="45" name="Right Arrow 44"/>
          <p:cNvSpPr/>
          <p:nvPr/>
        </p:nvSpPr>
        <p:spPr>
          <a:xfrm>
            <a:off x="76200" y="54102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47"/>
          <p:cNvGrpSpPr/>
          <p:nvPr/>
        </p:nvGrpSpPr>
        <p:grpSpPr>
          <a:xfrm>
            <a:off x="1828800" y="5025529"/>
            <a:ext cx="916104" cy="1070471"/>
            <a:chOff x="684292" y="1981994"/>
            <a:chExt cx="916104" cy="1070471"/>
          </a:xfrm>
        </p:grpSpPr>
        <p:grpSp>
          <p:nvGrpSpPr>
            <p:cNvPr id="8" name="Group 21"/>
            <p:cNvGrpSpPr/>
            <p:nvPr/>
          </p:nvGrpSpPr>
          <p:grpSpPr>
            <a:xfrm>
              <a:off x="684292" y="1981994"/>
              <a:ext cx="916104" cy="1067594"/>
              <a:chOff x="684146" y="1981994"/>
              <a:chExt cx="992254" cy="1067594"/>
            </a:xfrm>
          </p:grpSpPr>
          <p:cxnSp>
            <p:nvCxnSpPr>
              <p:cNvPr id="51" name="Straight Connector 50"/>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16200000" flipH="1">
                <a:off x="1143488" y="2516673"/>
                <a:ext cx="1062333" cy="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912836" y="2221468"/>
              <a:ext cx="458764" cy="830997"/>
            </a:xfrm>
            <a:prstGeom prst="rect">
              <a:avLst/>
            </a:prstGeom>
            <a:noFill/>
          </p:spPr>
          <p:txBody>
            <a:bodyPr wrap="square" rtlCol="0">
              <a:spAutoFit/>
            </a:bodyPr>
            <a:lstStyle/>
            <a:p>
              <a:pPr algn="ctr"/>
              <a:r>
                <a:rPr lang="en-US" sz="2400" b="1" dirty="0" smtClean="0"/>
                <a:t>1</a:t>
              </a:r>
            </a:p>
            <a:p>
              <a:pPr algn="ctr"/>
              <a:r>
                <a:rPr lang="en-US" sz="2400" b="1" dirty="0" smtClean="0"/>
                <a:t>-1</a:t>
              </a:r>
              <a:endParaRPr lang="en-US" sz="2400" b="1" dirty="0"/>
            </a:p>
          </p:txBody>
        </p:sp>
      </p:grpSp>
      <p:grpSp>
        <p:nvGrpSpPr>
          <p:cNvPr id="9" name="Group 53"/>
          <p:cNvGrpSpPr/>
          <p:nvPr/>
        </p:nvGrpSpPr>
        <p:grpSpPr>
          <a:xfrm>
            <a:off x="3048000" y="5025529"/>
            <a:ext cx="916104" cy="1070471"/>
            <a:chOff x="684292" y="1981994"/>
            <a:chExt cx="916104" cy="1070471"/>
          </a:xfrm>
        </p:grpSpPr>
        <p:grpSp>
          <p:nvGrpSpPr>
            <p:cNvPr id="16" name="Group 21"/>
            <p:cNvGrpSpPr/>
            <p:nvPr/>
          </p:nvGrpSpPr>
          <p:grpSpPr>
            <a:xfrm>
              <a:off x="684292" y="1981994"/>
              <a:ext cx="916104" cy="1067594"/>
              <a:chOff x="684146" y="1981994"/>
              <a:chExt cx="992254" cy="1067594"/>
            </a:xfrm>
          </p:grpSpPr>
          <p:cxnSp>
            <p:nvCxnSpPr>
              <p:cNvPr id="57" name="Straight Connector 56"/>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rot="16200000" flipH="1">
                <a:off x="1143488" y="2516673"/>
                <a:ext cx="1062333" cy="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56" name="TextBox 55"/>
            <p:cNvSpPr txBox="1"/>
            <p:nvPr/>
          </p:nvSpPr>
          <p:spPr>
            <a:xfrm>
              <a:off x="912836" y="2221468"/>
              <a:ext cx="458764" cy="830997"/>
            </a:xfrm>
            <a:prstGeom prst="rect">
              <a:avLst/>
            </a:prstGeom>
            <a:noFill/>
          </p:spPr>
          <p:txBody>
            <a:bodyPr wrap="square" rtlCol="0">
              <a:spAutoFit/>
            </a:bodyPr>
            <a:lstStyle/>
            <a:p>
              <a:pPr algn="ctr"/>
              <a:endParaRPr lang="en-US" sz="2400" dirty="0" smtClean="0"/>
            </a:p>
            <a:p>
              <a:pPr algn="ctr"/>
              <a:r>
                <a:rPr lang="en-US" sz="2400" dirty="0" smtClean="0"/>
                <a:t>0</a:t>
              </a:r>
              <a:endParaRPr lang="en-US" sz="2400" dirty="0"/>
            </a:p>
          </p:txBody>
        </p:sp>
      </p:grpSp>
      <p:grpSp>
        <p:nvGrpSpPr>
          <p:cNvPr id="19" name="Group 59"/>
          <p:cNvGrpSpPr/>
          <p:nvPr/>
        </p:nvGrpSpPr>
        <p:grpSpPr>
          <a:xfrm>
            <a:off x="4267200" y="5029200"/>
            <a:ext cx="916104" cy="1070471"/>
            <a:chOff x="684292" y="1981994"/>
            <a:chExt cx="916104" cy="1070471"/>
          </a:xfrm>
        </p:grpSpPr>
        <p:grpSp>
          <p:nvGrpSpPr>
            <p:cNvPr id="20" name="Group 21"/>
            <p:cNvGrpSpPr/>
            <p:nvPr/>
          </p:nvGrpSpPr>
          <p:grpSpPr>
            <a:xfrm>
              <a:off x="684292" y="1981994"/>
              <a:ext cx="916104" cy="1067594"/>
              <a:chOff x="684146" y="1981994"/>
              <a:chExt cx="992254" cy="1067594"/>
            </a:xfrm>
          </p:grpSpPr>
          <p:cxnSp>
            <p:nvCxnSpPr>
              <p:cNvPr id="63" name="Straight Connector 62"/>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16200000" flipH="1">
                <a:off x="1143488" y="2516673"/>
                <a:ext cx="1062333" cy="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912836" y="2221468"/>
              <a:ext cx="458764" cy="830997"/>
            </a:xfrm>
            <a:prstGeom prst="rect">
              <a:avLst/>
            </a:prstGeom>
            <a:noFill/>
          </p:spPr>
          <p:txBody>
            <a:bodyPr wrap="square" rtlCol="0">
              <a:spAutoFit/>
            </a:bodyPr>
            <a:lstStyle/>
            <a:p>
              <a:pPr algn="ctr"/>
              <a:r>
                <a:rPr lang="en-US" sz="2400" dirty="0" smtClean="0"/>
                <a:t>4</a:t>
              </a:r>
            </a:p>
            <a:p>
              <a:pPr algn="ctr"/>
              <a:r>
                <a:rPr lang="en-US" sz="2400" dirty="0" smtClean="0"/>
                <a:t>0</a:t>
              </a:r>
              <a:endParaRPr lang="en-US" sz="2400" dirty="0"/>
            </a:p>
          </p:txBody>
        </p:sp>
      </p:grpSp>
      <p:grpSp>
        <p:nvGrpSpPr>
          <p:cNvPr id="21" name="Group 65"/>
          <p:cNvGrpSpPr/>
          <p:nvPr/>
        </p:nvGrpSpPr>
        <p:grpSpPr>
          <a:xfrm>
            <a:off x="5484696" y="4953000"/>
            <a:ext cx="916104" cy="1200329"/>
            <a:chOff x="684292" y="1905794"/>
            <a:chExt cx="916104" cy="1200329"/>
          </a:xfrm>
        </p:grpSpPr>
        <p:grpSp>
          <p:nvGrpSpPr>
            <p:cNvPr id="22" name="Group 21"/>
            <p:cNvGrpSpPr/>
            <p:nvPr/>
          </p:nvGrpSpPr>
          <p:grpSpPr>
            <a:xfrm>
              <a:off x="684292" y="1981994"/>
              <a:ext cx="916104" cy="1067594"/>
              <a:chOff x="684146" y="1981994"/>
              <a:chExt cx="992254" cy="1067594"/>
            </a:xfrm>
          </p:grpSpPr>
          <p:cxnSp>
            <p:nvCxnSpPr>
              <p:cNvPr id="69" name="Straight Connector 68"/>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16200000" flipH="1">
                <a:off x="1143488" y="2516673"/>
                <a:ext cx="1062333" cy="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68" name="TextBox 67"/>
            <p:cNvSpPr txBox="1"/>
            <p:nvPr/>
          </p:nvSpPr>
          <p:spPr>
            <a:xfrm>
              <a:off x="912836" y="1905794"/>
              <a:ext cx="458764" cy="1200329"/>
            </a:xfrm>
            <a:prstGeom prst="rect">
              <a:avLst/>
            </a:prstGeom>
            <a:noFill/>
          </p:spPr>
          <p:txBody>
            <a:bodyPr wrap="square" rtlCol="0">
              <a:spAutoFit/>
            </a:bodyPr>
            <a:lstStyle/>
            <a:p>
              <a:pPr algn="ctr"/>
              <a:r>
                <a:rPr lang="en-US" sz="2400" dirty="0" smtClean="0"/>
                <a:t>3</a:t>
              </a:r>
            </a:p>
            <a:p>
              <a:pPr algn="ctr"/>
              <a:r>
                <a:rPr lang="en-US" sz="2400" dirty="0" smtClean="0"/>
                <a:t>4</a:t>
              </a:r>
            </a:p>
            <a:p>
              <a:pPr algn="ctr"/>
              <a:r>
                <a:rPr lang="en-US" sz="2400" dirty="0" smtClean="0"/>
                <a:t>0</a:t>
              </a:r>
              <a:endParaRPr lang="en-US" sz="2400" dirty="0"/>
            </a:p>
          </p:txBody>
        </p:sp>
      </p:grpSp>
      <p:grpSp>
        <p:nvGrpSpPr>
          <p:cNvPr id="23" name="Group 71"/>
          <p:cNvGrpSpPr/>
          <p:nvPr/>
        </p:nvGrpSpPr>
        <p:grpSpPr>
          <a:xfrm>
            <a:off x="6780096" y="4971871"/>
            <a:ext cx="916104" cy="1200329"/>
            <a:chOff x="684292" y="1905794"/>
            <a:chExt cx="916104" cy="1200329"/>
          </a:xfrm>
        </p:grpSpPr>
        <p:grpSp>
          <p:nvGrpSpPr>
            <p:cNvPr id="24" name="Group 21"/>
            <p:cNvGrpSpPr/>
            <p:nvPr/>
          </p:nvGrpSpPr>
          <p:grpSpPr>
            <a:xfrm>
              <a:off x="684292" y="1981994"/>
              <a:ext cx="916104" cy="1067594"/>
              <a:chOff x="684146" y="1981994"/>
              <a:chExt cx="992254" cy="1067594"/>
            </a:xfrm>
          </p:grpSpPr>
          <p:cxnSp>
            <p:nvCxnSpPr>
              <p:cNvPr id="75" name="Straight Connector 74"/>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6200000" flipH="1">
                <a:off x="1143488" y="2516673"/>
                <a:ext cx="1062333" cy="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a:off x="838396" y="1905794"/>
              <a:ext cx="533204" cy="1200329"/>
            </a:xfrm>
            <a:prstGeom prst="rect">
              <a:avLst/>
            </a:prstGeom>
            <a:noFill/>
          </p:spPr>
          <p:txBody>
            <a:bodyPr wrap="square" rtlCol="0">
              <a:spAutoFit/>
            </a:bodyPr>
            <a:lstStyle/>
            <a:p>
              <a:pPr algn="ctr"/>
              <a:endParaRPr lang="en-US" sz="2400" dirty="0" smtClean="0"/>
            </a:p>
            <a:p>
              <a:pPr algn="ctr"/>
              <a:r>
                <a:rPr lang="en-US" sz="2400" dirty="0" smtClean="0"/>
                <a:t>12</a:t>
              </a:r>
            </a:p>
            <a:p>
              <a:pPr algn="ctr"/>
              <a:r>
                <a:rPr lang="en-US" sz="2400" dirty="0" smtClean="0"/>
                <a:t>0</a:t>
              </a:r>
              <a:endParaRPr lang="en-US" sz="2400" dirty="0"/>
            </a:p>
          </p:txBody>
        </p:sp>
      </p:grpSp>
      <p:grpSp>
        <p:nvGrpSpPr>
          <p:cNvPr id="25" name="Group 77"/>
          <p:cNvGrpSpPr/>
          <p:nvPr/>
        </p:nvGrpSpPr>
        <p:grpSpPr>
          <a:xfrm>
            <a:off x="7999296" y="4971871"/>
            <a:ext cx="916104" cy="1200329"/>
            <a:chOff x="684292" y="1905794"/>
            <a:chExt cx="916104" cy="1200329"/>
          </a:xfrm>
        </p:grpSpPr>
        <p:grpSp>
          <p:nvGrpSpPr>
            <p:cNvPr id="26" name="Group 21"/>
            <p:cNvGrpSpPr/>
            <p:nvPr/>
          </p:nvGrpSpPr>
          <p:grpSpPr>
            <a:xfrm>
              <a:off x="684292" y="1981994"/>
              <a:ext cx="916104" cy="1067594"/>
              <a:chOff x="684146" y="1981994"/>
              <a:chExt cx="992254" cy="1067594"/>
            </a:xfrm>
          </p:grpSpPr>
          <p:cxnSp>
            <p:nvCxnSpPr>
              <p:cNvPr id="81" name="Straight Connector 80"/>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rot="16200000" flipH="1">
                <a:off x="1143488" y="2516673"/>
                <a:ext cx="1062333" cy="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80" name="TextBox 79"/>
            <p:cNvSpPr txBox="1"/>
            <p:nvPr/>
          </p:nvSpPr>
          <p:spPr>
            <a:xfrm>
              <a:off x="838396" y="1905794"/>
              <a:ext cx="533204" cy="1200329"/>
            </a:xfrm>
            <a:prstGeom prst="rect">
              <a:avLst/>
            </a:prstGeom>
            <a:noFill/>
          </p:spPr>
          <p:txBody>
            <a:bodyPr wrap="square" rtlCol="0">
              <a:spAutoFit/>
            </a:bodyPr>
            <a:lstStyle/>
            <a:p>
              <a:pPr algn="ctr"/>
              <a:endParaRPr lang="en-US" sz="2400" dirty="0" smtClean="0"/>
            </a:p>
            <a:p>
              <a:pPr algn="ctr"/>
              <a:endParaRPr lang="en-US" sz="2400" dirty="0" smtClean="0"/>
            </a:p>
            <a:p>
              <a:pPr algn="ctr"/>
              <a:r>
                <a:rPr lang="en-US" sz="2400" dirty="0" smtClean="0"/>
                <a:t>12</a:t>
              </a:r>
              <a:endParaRPr lang="en-US" sz="2400" dirty="0"/>
            </a:p>
          </p:txBody>
        </p:sp>
      </p:grpSp>
      <p:sp>
        <p:nvSpPr>
          <p:cNvPr id="84" name="Right Arrow 83"/>
          <p:cNvSpPr/>
          <p:nvPr/>
        </p:nvSpPr>
        <p:spPr>
          <a:xfrm>
            <a:off x="3581400" y="2819400"/>
            <a:ext cx="1143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anim calcmode="lin" valueType="num">
                                      <p:cBhvr additive="base">
                                        <p:cTn id="75" dur="500" fill="hold"/>
                                        <p:tgtEl>
                                          <p:spTgt spid="84"/>
                                        </p:tgtEl>
                                        <p:attrNameLst>
                                          <p:attrName>ppt_x</p:attrName>
                                        </p:attrNameLst>
                                      </p:cBhvr>
                                      <p:tavLst>
                                        <p:tav tm="0">
                                          <p:val>
                                            <p:strVal val="#ppt_x"/>
                                          </p:val>
                                        </p:tav>
                                        <p:tav tm="100000">
                                          <p:val>
                                            <p:strVal val="#ppt_x"/>
                                          </p:val>
                                        </p:tav>
                                      </p:tavLst>
                                    </p:anim>
                                    <p:anim calcmode="lin" valueType="num">
                                      <p:cBhvr additive="base">
                                        <p:cTn id="76"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additive="base">
                                        <p:cTn id="81" dur="500" fill="hold"/>
                                        <p:tgtEl>
                                          <p:spTgt spid="7"/>
                                        </p:tgtEl>
                                        <p:attrNameLst>
                                          <p:attrName>ppt_x</p:attrName>
                                        </p:attrNameLst>
                                      </p:cBhvr>
                                      <p:tavLst>
                                        <p:tav tm="0">
                                          <p:val>
                                            <p:strVal val="#ppt_x"/>
                                          </p:val>
                                        </p:tav>
                                        <p:tav tm="100000">
                                          <p:val>
                                            <p:strVal val="#ppt_x"/>
                                          </p:val>
                                        </p:tav>
                                      </p:tavLst>
                                    </p:anim>
                                    <p:anim calcmode="lin" valueType="num">
                                      <p:cBhvr additive="base">
                                        <p:cTn id="8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animBg="1"/>
      <p:bldP spid="37" grpId="0"/>
      <p:bldP spid="38" grpId="0" animBg="1"/>
      <p:bldP spid="45" grpId="0" animBg="1"/>
      <p:bldP spid="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Exercises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2308324"/>
          </a:xfrm>
          <a:prstGeom prst="rect">
            <a:avLst/>
          </a:prstGeom>
          <a:noFill/>
        </p:spPr>
        <p:txBody>
          <a:bodyPr wrap="square" rtlCol="0">
            <a:spAutoFit/>
          </a:bodyPr>
          <a:lstStyle/>
          <a:p>
            <a:pPr marL="457200" indent="-457200">
              <a:lnSpc>
                <a:spcPct val="150000"/>
              </a:lnSpc>
            </a:pPr>
            <a:r>
              <a:rPr lang="en-US" sz="2400" dirty="0" smtClean="0"/>
              <a:t>	</a:t>
            </a:r>
            <a:r>
              <a:rPr lang="en-US" sz="2400" u="sng" dirty="0" err="1" smtClean="0"/>
              <a:t>PostFix</a:t>
            </a:r>
            <a:endParaRPr lang="en-US" sz="2400" u="sng" dirty="0" smtClean="0"/>
          </a:p>
          <a:p>
            <a:pPr marL="457200" indent="-457200">
              <a:lnSpc>
                <a:spcPct val="150000"/>
              </a:lnSpc>
              <a:buFont typeface="+mj-lt"/>
              <a:buAutoNum type="arabicPeriod"/>
            </a:pPr>
            <a:r>
              <a:rPr lang="en-US" sz="2400" dirty="0" smtClean="0"/>
              <a:t>9  9 * 81-					</a:t>
            </a:r>
          </a:p>
          <a:p>
            <a:pPr marL="457200" indent="-457200">
              <a:lnSpc>
                <a:spcPct val="150000"/>
              </a:lnSpc>
              <a:buFont typeface="+mj-lt"/>
              <a:buAutoNum type="arabicPeriod"/>
            </a:pPr>
            <a:r>
              <a:rPr lang="en-US" sz="2400" dirty="0" smtClean="0"/>
              <a:t>2 2 * 3 –</a:t>
            </a:r>
          </a:p>
          <a:p>
            <a:pPr marL="457200" indent="-457200">
              <a:lnSpc>
                <a:spcPct val="150000"/>
              </a:lnSpc>
              <a:buFont typeface="+mj-lt"/>
              <a:buAutoNum type="arabicPeriod"/>
            </a:pPr>
            <a:r>
              <a:rPr lang="en-US" sz="2400" dirty="0" smtClean="0"/>
              <a:t>7 6 2 ^ * 4 / 8 - </a:t>
            </a:r>
            <a:endParaRPr lang="en-US" sz="2400" dirty="0"/>
          </a:p>
        </p:txBody>
      </p:sp>
      <p:sp>
        <p:nvSpPr>
          <p:cNvPr id="7" name="TextBox 6"/>
          <p:cNvSpPr txBox="1"/>
          <p:nvPr/>
        </p:nvSpPr>
        <p:spPr>
          <a:xfrm>
            <a:off x="5257800" y="838200"/>
            <a:ext cx="3200400" cy="2308324"/>
          </a:xfrm>
          <a:prstGeom prst="rect">
            <a:avLst/>
          </a:prstGeom>
          <a:noFill/>
        </p:spPr>
        <p:txBody>
          <a:bodyPr wrap="square" rtlCol="0">
            <a:spAutoFit/>
          </a:bodyPr>
          <a:lstStyle/>
          <a:p>
            <a:pPr algn="ctr">
              <a:lnSpc>
                <a:spcPct val="150000"/>
              </a:lnSpc>
            </a:pPr>
            <a:r>
              <a:rPr lang="en-US" sz="2400" u="sng" dirty="0" smtClean="0">
                <a:solidFill>
                  <a:srgbClr val="FF0000"/>
                </a:solidFill>
              </a:rPr>
              <a:t>Infix</a:t>
            </a:r>
          </a:p>
          <a:p>
            <a:pPr>
              <a:lnSpc>
                <a:spcPct val="150000"/>
              </a:lnSpc>
            </a:pPr>
            <a:r>
              <a:rPr lang="en-US" sz="2400" dirty="0" smtClean="0">
                <a:solidFill>
                  <a:srgbClr val="FF0000"/>
                </a:solidFill>
              </a:rPr>
              <a:t>9 * 9 – 81 = 0</a:t>
            </a:r>
          </a:p>
          <a:p>
            <a:pPr>
              <a:lnSpc>
                <a:spcPct val="150000"/>
              </a:lnSpc>
            </a:pPr>
            <a:r>
              <a:rPr lang="en-US" sz="2400" dirty="0" smtClean="0">
                <a:solidFill>
                  <a:srgbClr val="FF0000"/>
                </a:solidFill>
              </a:rPr>
              <a:t>(2 * 2 ) – 3 = 1</a:t>
            </a:r>
          </a:p>
          <a:p>
            <a:pPr>
              <a:lnSpc>
                <a:spcPct val="150000"/>
              </a:lnSpc>
            </a:pPr>
            <a:r>
              <a:rPr lang="en-US" sz="2400" dirty="0" smtClean="0">
                <a:solidFill>
                  <a:srgbClr val="FF0000"/>
                </a:solidFill>
              </a:rPr>
              <a:t>7 * 6 ^ 2 / 4 – 8 = 55</a:t>
            </a:r>
            <a:endParaRPr 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Prefix to Infix Conversion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754326"/>
          </a:xfrm>
          <a:prstGeom prst="rect">
            <a:avLst/>
          </a:prstGeom>
          <a:noFill/>
        </p:spPr>
        <p:txBody>
          <a:bodyPr wrap="square" rtlCol="0">
            <a:spAutoFit/>
          </a:bodyPr>
          <a:lstStyle/>
          <a:p>
            <a:pPr marL="0" lvl="1">
              <a:lnSpc>
                <a:spcPct val="90000"/>
              </a:lnSpc>
            </a:pPr>
            <a:r>
              <a:rPr lang="en-US" sz="2000" b="1" i="1" dirty="0" smtClean="0"/>
              <a:t>Algorithm </a:t>
            </a:r>
            <a:r>
              <a:rPr lang="en-US" sz="2000" b="1" i="1" dirty="0" err="1" smtClean="0"/>
              <a:t>Prefix_To_Infix</a:t>
            </a:r>
            <a:r>
              <a:rPr lang="en-US" sz="2000" b="1" i="1" dirty="0" smtClean="0"/>
              <a:t> (</a:t>
            </a:r>
            <a:r>
              <a:rPr lang="en-US" sz="2000" b="1" i="1" dirty="0" err="1" smtClean="0"/>
              <a:t>PreFix</a:t>
            </a:r>
            <a:r>
              <a:rPr lang="en-US" sz="2000" b="1" i="1" dirty="0" smtClean="0"/>
              <a:t>) </a:t>
            </a:r>
            <a:r>
              <a:rPr lang="en-US" sz="2000" dirty="0" smtClean="0"/>
              <a:t>– This algorithm takes prefix expression and returns equivalent infix expression. In this case, we push and pop the strings. str1, str2  are the temporary variables holding strings.</a:t>
            </a:r>
          </a:p>
          <a:p>
            <a:pPr marL="0" lvl="1">
              <a:lnSpc>
                <a:spcPct val="90000"/>
              </a:lnSpc>
            </a:pPr>
            <a:endParaRPr lang="en-US" sz="2000" dirty="0" smtClean="0"/>
          </a:p>
          <a:p>
            <a:pPr marL="457200" indent="-457200">
              <a:lnSpc>
                <a:spcPct val="90000"/>
              </a:lnSpc>
              <a:buFont typeface="+mj-lt"/>
              <a:buAutoNum type="arabicPeriod"/>
            </a:pPr>
            <a:endParaRPr lang="en-US" sz="2000" dirty="0" smtClean="0"/>
          </a:p>
          <a:p>
            <a:endParaRPr lang="en-US" dirty="0"/>
          </a:p>
        </p:txBody>
      </p:sp>
      <p:sp>
        <p:nvSpPr>
          <p:cNvPr id="7" name="TextBox 6"/>
          <p:cNvSpPr txBox="1"/>
          <p:nvPr/>
        </p:nvSpPr>
        <p:spPr>
          <a:xfrm>
            <a:off x="533400" y="3352800"/>
            <a:ext cx="7848600" cy="369332"/>
          </a:xfrm>
          <a:prstGeom prst="rect">
            <a:avLst/>
          </a:prstGeom>
          <a:noFill/>
        </p:spPr>
        <p:txBody>
          <a:bodyPr wrap="square" rtlCol="0">
            <a:spAutoFit/>
          </a:bodyPr>
          <a:lstStyle/>
          <a:p>
            <a:endParaRPr lang="en-US" dirty="0" smtClean="0"/>
          </a:p>
        </p:txBody>
      </p:sp>
      <p:sp>
        <p:nvSpPr>
          <p:cNvPr id="8" name="TextBox 7"/>
          <p:cNvSpPr txBox="1"/>
          <p:nvPr/>
        </p:nvSpPr>
        <p:spPr>
          <a:xfrm>
            <a:off x="228600" y="2021681"/>
            <a:ext cx="8610600" cy="3970318"/>
          </a:xfrm>
          <a:prstGeom prst="rect">
            <a:avLst/>
          </a:prstGeom>
          <a:solidFill>
            <a:schemeClr val="bg1">
              <a:lumMod val="85000"/>
            </a:schemeClr>
          </a:solidFill>
        </p:spPr>
        <p:txBody>
          <a:bodyPr wrap="square" rtlCol="0">
            <a:spAutoFit/>
          </a:bodyPr>
          <a:lstStyle/>
          <a:p>
            <a:pPr marL="457200" lvl="0" indent="-457200">
              <a:buFont typeface="+mj-lt"/>
              <a:buAutoNum type="arabicPeriod"/>
            </a:pPr>
            <a:r>
              <a:rPr lang="en-US" dirty="0" smtClean="0">
                <a:solidFill>
                  <a:prstClr val="black"/>
                </a:solidFill>
              </a:rPr>
              <a:t>Create empty stack, say STK</a:t>
            </a:r>
          </a:p>
          <a:p>
            <a:pPr marL="457200" lvl="0" indent="-457200">
              <a:buFont typeface="+mj-lt"/>
              <a:buAutoNum type="arabicPeriod"/>
            </a:pPr>
            <a:r>
              <a:rPr lang="en-US" dirty="0" err="1" smtClean="0">
                <a:solidFill>
                  <a:prstClr val="black"/>
                </a:solidFill>
              </a:rPr>
              <a:t>RPreFix</a:t>
            </a:r>
            <a:r>
              <a:rPr lang="en-US" dirty="0" smtClean="0">
                <a:solidFill>
                  <a:prstClr val="black"/>
                </a:solidFill>
              </a:rPr>
              <a:t> = Reverse (</a:t>
            </a:r>
            <a:r>
              <a:rPr lang="en-US" dirty="0" err="1" smtClean="0">
                <a:solidFill>
                  <a:prstClr val="black"/>
                </a:solidFill>
              </a:rPr>
              <a:t>PreFix</a:t>
            </a:r>
            <a:r>
              <a:rPr lang="en-US" dirty="0" smtClean="0">
                <a:solidFill>
                  <a:prstClr val="black"/>
                </a:solidFill>
              </a:rPr>
              <a:t>) </a:t>
            </a:r>
          </a:p>
          <a:p>
            <a:pPr marL="457200" lvl="0" indent="-457200">
              <a:buFont typeface="+mj-lt"/>
              <a:buAutoNum type="arabicPeriod"/>
            </a:pPr>
            <a:r>
              <a:rPr lang="en-US" dirty="0" smtClean="0">
                <a:solidFill>
                  <a:prstClr val="black"/>
                </a:solidFill>
              </a:rPr>
              <a:t>While (!(</a:t>
            </a:r>
            <a:r>
              <a:rPr lang="en-US" dirty="0" err="1" smtClean="0">
                <a:solidFill>
                  <a:prstClr val="black"/>
                </a:solidFill>
              </a:rPr>
              <a:t>RPreFix</a:t>
            </a:r>
            <a:r>
              <a:rPr lang="en-US" dirty="0" smtClean="0">
                <a:solidFill>
                  <a:prstClr val="black"/>
                </a:solidFill>
              </a:rPr>
              <a:t> END))</a:t>
            </a:r>
          </a:p>
          <a:p>
            <a:pPr marL="457200" lvl="0" indent="-457200">
              <a:buFont typeface="+mj-lt"/>
              <a:buAutoNum type="arabicPeriod"/>
            </a:pPr>
            <a:r>
              <a:rPr lang="en-US" dirty="0" smtClean="0">
                <a:solidFill>
                  <a:prstClr val="black"/>
                </a:solidFill>
              </a:rPr>
              <a:t> 	pick up the element from </a:t>
            </a:r>
            <a:r>
              <a:rPr lang="en-US" dirty="0" err="1" smtClean="0">
                <a:solidFill>
                  <a:prstClr val="black"/>
                </a:solidFill>
              </a:rPr>
              <a:t>PreFix</a:t>
            </a:r>
            <a:r>
              <a:rPr lang="en-US" dirty="0" smtClean="0">
                <a:solidFill>
                  <a:prstClr val="black"/>
                </a:solidFill>
              </a:rPr>
              <a:t> and say it is Current</a:t>
            </a:r>
          </a:p>
          <a:p>
            <a:pPr marL="457200" lvl="0" indent="-457200">
              <a:buFont typeface="+mj-lt"/>
              <a:buAutoNum type="arabicPeriod"/>
            </a:pPr>
            <a:r>
              <a:rPr lang="en-US" dirty="0" smtClean="0">
                <a:solidFill>
                  <a:prstClr val="black"/>
                </a:solidFill>
              </a:rPr>
              <a:t> 	If(Current == Operator)</a:t>
            </a:r>
          </a:p>
          <a:p>
            <a:pPr marL="457200" lvl="0" indent="-457200">
              <a:buFont typeface="+mj-lt"/>
              <a:buAutoNum type="arabicPeriod"/>
            </a:pPr>
            <a:r>
              <a:rPr lang="en-US" dirty="0" smtClean="0">
                <a:solidFill>
                  <a:prstClr val="black"/>
                </a:solidFill>
              </a:rPr>
              <a:t> 		</a:t>
            </a:r>
            <a:r>
              <a:rPr lang="en-US" dirty="0" smtClean="0">
                <a:solidFill>
                  <a:srgbClr val="FF0000"/>
                </a:solidFill>
              </a:rPr>
              <a:t>str1 = Pop(STK) //here str1 become left operand</a:t>
            </a:r>
          </a:p>
          <a:p>
            <a:pPr marL="457200" lvl="0" indent="-457200">
              <a:buFont typeface="+mj-lt"/>
              <a:buAutoNum type="arabicPeriod"/>
            </a:pPr>
            <a:r>
              <a:rPr lang="en-US" dirty="0" smtClean="0">
                <a:solidFill>
                  <a:srgbClr val="FF0000"/>
                </a:solidFill>
              </a:rPr>
              <a:t> 		str2 = Pop(STK) //here str2 become right operand</a:t>
            </a:r>
          </a:p>
          <a:p>
            <a:pPr marL="457200" lvl="0" indent="-457200">
              <a:buFont typeface="+mj-lt"/>
              <a:buAutoNum type="arabicPeriod"/>
            </a:pPr>
            <a:r>
              <a:rPr lang="en-US" dirty="0" smtClean="0">
                <a:solidFill>
                  <a:prstClr val="black"/>
                </a:solidFill>
              </a:rPr>
              <a:t> 		Concatenate str1 and Current // </a:t>
            </a:r>
            <a:r>
              <a:rPr lang="en-US" dirty="0" smtClean="0">
                <a:solidFill>
                  <a:srgbClr val="FF0000"/>
                </a:solidFill>
              </a:rPr>
              <a:t>str1=str1+ Current</a:t>
            </a:r>
          </a:p>
          <a:p>
            <a:pPr marL="457200" lvl="0" indent="-457200">
              <a:buFont typeface="+mj-lt"/>
              <a:buAutoNum type="arabicPeriod"/>
            </a:pPr>
            <a:r>
              <a:rPr lang="en-US" dirty="0" smtClean="0">
                <a:solidFill>
                  <a:prstClr val="black"/>
                </a:solidFill>
              </a:rPr>
              <a:t> 		Concatenate str1 and str2        // </a:t>
            </a:r>
            <a:r>
              <a:rPr lang="en-US" dirty="0" smtClean="0">
                <a:solidFill>
                  <a:srgbClr val="FF0000"/>
                </a:solidFill>
              </a:rPr>
              <a:t>str1=str1+str2</a:t>
            </a:r>
          </a:p>
          <a:p>
            <a:pPr marL="457200" lvl="0" indent="-457200">
              <a:buFont typeface="+mj-lt"/>
              <a:buAutoNum type="arabicPeriod"/>
            </a:pPr>
            <a:r>
              <a:rPr lang="en-US" dirty="0" smtClean="0"/>
              <a:t>                          </a:t>
            </a:r>
            <a:r>
              <a:rPr lang="en-US" dirty="0" smtClean="0">
                <a:solidFill>
                  <a:srgbClr val="1D12AE"/>
                </a:solidFill>
              </a:rPr>
              <a:t>Enclose str1 with parenthesis</a:t>
            </a:r>
          </a:p>
          <a:p>
            <a:pPr marL="457200" lvl="0" indent="-457200">
              <a:buFont typeface="+mj-lt"/>
              <a:buAutoNum type="arabicPeriod"/>
            </a:pPr>
            <a:r>
              <a:rPr lang="en-US" dirty="0" smtClean="0">
                <a:solidFill>
                  <a:prstClr val="black"/>
                </a:solidFill>
              </a:rPr>
              <a:t> 		Push(STK, str1) </a:t>
            </a:r>
          </a:p>
          <a:p>
            <a:pPr marL="457200" lvl="0" indent="-457200">
              <a:buFont typeface="+mj-lt"/>
              <a:buAutoNum type="arabicPeriod"/>
            </a:pPr>
            <a:r>
              <a:rPr lang="en-US" dirty="0" smtClean="0">
                <a:solidFill>
                  <a:prstClr val="black"/>
                </a:solidFill>
              </a:rPr>
              <a:t> 	</a:t>
            </a:r>
            <a:r>
              <a:rPr lang="en-US" dirty="0" smtClean="0"/>
              <a:t>Else</a:t>
            </a:r>
          </a:p>
          <a:p>
            <a:pPr marL="457200" lvl="0" indent="-457200">
              <a:buFont typeface="+mj-lt"/>
              <a:buAutoNum type="arabicPeriod"/>
            </a:pPr>
            <a:r>
              <a:rPr lang="en-US" dirty="0" smtClean="0"/>
              <a:t> 		Push(STK, Current)</a:t>
            </a:r>
          </a:p>
          <a:p>
            <a:pPr marL="457200" lvl="0" indent="-457200">
              <a:buFont typeface="+mj-lt"/>
              <a:buAutoNum type="arabicPeriod"/>
            </a:pPr>
            <a:r>
              <a:rPr lang="en-US" dirty="0" err="1" smtClean="0"/>
              <a:t>InFix</a:t>
            </a:r>
            <a:r>
              <a:rPr lang="en-US" dirty="0" smtClean="0"/>
              <a:t> = Pop(STK)</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Prefix to Infix Conversion Illustration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7" name="TextBox 6"/>
          <p:cNvSpPr txBox="1"/>
          <p:nvPr/>
        </p:nvSpPr>
        <p:spPr>
          <a:xfrm>
            <a:off x="152400" y="914400"/>
            <a:ext cx="7620000" cy="646331"/>
          </a:xfrm>
          <a:prstGeom prst="rect">
            <a:avLst/>
          </a:prstGeom>
          <a:noFill/>
        </p:spPr>
        <p:txBody>
          <a:bodyPr wrap="square" rtlCol="0">
            <a:spAutoFit/>
          </a:bodyPr>
          <a:lstStyle/>
          <a:p>
            <a:r>
              <a:rPr lang="en-US" dirty="0" err="1" smtClean="0"/>
              <a:t>PreFix</a:t>
            </a:r>
            <a:r>
              <a:rPr lang="en-US" dirty="0" smtClean="0"/>
              <a:t> Expression -     Reverse of  * - A B / C D       =         D C / B A - *</a:t>
            </a:r>
          </a:p>
          <a:p>
            <a:endParaRPr lang="en-US" dirty="0"/>
          </a:p>
        </p:txBody>
      </p:sp>
      <p:grpSp>
        <p:nvGrpSpPr>
          <p:cNvPr id="2" name="Group 23"/>
          <p:cNvGrpSpPr/>
          <p:nvPr/>
        </p:nvGrpSpPr>
        <p:grpSpPr>
          <a:xfrm>
            <a:off x="457200" y="1600200"/>
            <a:ext cx="915194" cy="1452265"/>
            <a:chOff x="685006" y="1600200"/>
            <a:chExt cx="915194" cy="1452265"/>
          </a:xfrm>
        </p:grpSpPr>
        <p:grpSp>
          <p:nvGrpSpPr>
            <p:cNvPr id="3" name="Group 21"/>
            <p:cNvGrpSpPr/>
            <p:nvPr/>
          </p:nvGrpSpPr>
          <p:grpSpPr>
            <a:xfrm>
              <a:off x="685006" y="1600200"/>
              <a:ext cx="915194" cy="1449388"/>
              <a:chOff x="685006" y="1600200"/>
              <a:chExt cx="991394" cy="1449388"/>
            </a:xfrm>
          </p:grpSpPr>
          <p:cxnSp>
            <p:nvCxnSpPr>
              <p:cNvPr id="13" name="Straight Connector 12"/>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990600" y="2590800"/>
              <a:ext cx="381000" cy="461665"/>
            </a:xfrm>
            <a:prstGeom prst="rect">
              <a:avLst/>
            </a:prstGeom>
            <a:noFill/>
          </p:spPr>
          <p:txBody>
            <a:bodyPr wrap="square" rtlCol="0">
              <a:spAutoFit/>
            </a:bodyPr>
            <a:lstStyle/>
            <a:p>
              <a:r>
                <a:rPr lang="en-US" sz="2400" dirty="0" smtClean="0"/>
                <a:t>D</a:t>
              </a:r>
              <a:endParaRPr lang="en-US" sz="2400" dirty="0"/>
            </a:p>
          </p:txBody>
        </p:sp>
      </p:grpSp>
      <p:grpSp>
        <p:nvGrpSpPr>
          <p:cNvPr id="4" name="Group 24"/>
          <p:cNvGrpSpPr/>
          <p:nvPr/>
        </p:nvGrpSpPr>
        <p:grpSpPr>
          <a:xfrm>
            <a:off x="2132771" y="1595735"/>
            <a:ext cx="915229" cy="1452265"/>
            <a:chOff x="685030" y="1600200"/>
            <a:chExt cx="915229" cy="1452265"/>
          </a:xfrm>
        </p:grpSpPr>
        <p:grpSp>
          <p:nvGrpSpPr>
            <p:cNvPr id="5" name="Group 21"/>
            <p:cNvGrpSpPr/>
            <p:nvPr/>
          </p:nvGrpSpPr>
          <p:grpSpPr>
            <a:xfrm>
              <a:off x="685030" y="1600200"/>
              <a:ext cx="915229" cy="1449388"/>
              <a:chOff x="685006" y="1600200"/>
              <a:chExt cx="991394" cy="1449388"/>
            </a:xfrm>
          </p:grpSpPr>
          <p:cxnSp>
            <p:nvCxnSpPr>
              <p:cNvPr id="28" name="Straight Connector 27"/>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990600" y="2221468"/>
              <a:ext cx="381000" cy="830997"/>
            </a:xfrm>
            <a:prstGeom prst="rect">
              <a:avLst/>
            </a:prstGeom>
            <a:noFill/>
          </p:spPr>
          <p:txBody>
            <a:bodyPr wrap="square" rtlCol="0">
              <a:spAutoFit/>
            </a:bodyPr>
            <a:lstStyle/>
            <a:p>
              <a:r>
                <a:rPr lang="en-US" sz="2400" dirty="0" smtClean="0"/>
                <a:t>C</a:t>
              </a:r>
            </a:p>
            <a:p>
              <a:r>
                <a:rPr lang="en-US" sz="2400" dirty="0" smtClean="0"/>
                <a:t>D</a:t>
              </a:r>
              <a:endParaRPr lang="en-US" sz="2400" dirty="0"/>
            </a:p>
          </p:txBody>
        </p:sp>
      </p:grpSp>
      <p:grpSp>
        <p:nvGrpSpPr>
          <p:cNvPr id="6" name="Group 30"/>
          <p:cNvGrpSpPr/>
          <p:nvPr/>
        </p:nvGrpSpPr>
        <p:grpSpPr>
          <a:xfrm>
            <a:off x="3961571" y="1600200"/>
            <a:ext cx="915229" cy="1449388"/>
            <a:chOff x="685030" y="1600200"/>
            <a:chExt cx="915229" cy="1449388"/>
          </a:xfrm>
        </p:grpSpPr>
        <p:grpSp>
          <p:nvGrpSpPr>
            <p:cNvPr id="8" name="Group 21"/>
            <p:cNvGrpSpPr/>
            <p:nvPr/>
          </p:nvGrpSpPr>
          <p:grpSpPr>
            <a:xfrm>
              <a:off x="685030" y="1600200"/>
              <a:ext cx="915229" cy="1449388"/>
              <a:chOff x="685006" y="1600200"/>
              <a:chExt cx="991394" cy="1449388"/>
            </a:xfrm>
          </p:grpSpPr>
          <p:cxnSp>
            <p:nvCxnSpPr>
              <p:cNvPr id="34" name="Straight Connector 33"/>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33" name="TextBox 32"/>
            <p:cNvSpPr txBox="1"/>
            <p:nvPr/>
          </p:nvSpPr>
          <p:spPr>
            <a:xfrm>
              <a:off x="762059" y="2217003"/>
              <a:ext cx="838200" cy="738664"/>
            </a:xfrm>
            <a:prstGeom prst="rect">
              <a:avLst/>
            </a:prstGeom>
            <a:noFill/>
          </p:spPr>
          <p:txBody>
            <a:bodyPr wrap="square" rtlCol="0">
              <a:spAutoFit/>
            </a:bodyPr>
            <a:lstStyle/>
            <a:p>
              <a:endParaRPr lang="en-US" sz="2400" dirty="0" smtClean="0"/>
            </a:p>
            <a:p>
              <a:r>
                <a:rPr lang="en-US" dirty="0" smtClean="0"/>
                <a:t>(C / D)</a:t>
              </a:r>
              <a:endParaRPr lang="en-US" dirty="0"/>
            </a:p>
          </p:txBody>
        </p:sp>
      </p:grpSp>
      <p:grpSp>
        <p:nvGrpSpPr>
          <p:cNvPr id="9" name="Group 36"/>
          <p:cNvGrpSpPr/>
          <p:nvPr/>
        </p:nvGrpSpPr>
        <p:grpSpPr>
          <a:xfrm>
            <a:off x="5790371" y="1600200"/>
            <a:ext cx="915229" cy="1449388"/>
            <a:chOff x="685030" y="1600200"/>
            <a:chExt cx="915229" cy="1449388"/>
          </a:xfrm>
        </p:grpSpPr>
        <p:grpSp>
          <p:nvGrpSpPr>
            <p:cNvPr id="10" name="Group 21"/>
            <p:cNvGrpSpPr/>
            <p:nvPr/>
          </p:nvGrpSpPr>
          <p:grpSpPr>
            <a:xfrm>
              <a:off x="685030" y="1600200"/>
              <a:ext cx="915229" cy="1449388"/>
              <a:chOff x="685006" y="1600200"/>
              <a:chExt cx="991394" cy="1449388"/>
            </a:xfrm>
          </p:grpSpPr>
          <p:cxnSp>
            <p:nvCxnSpPr>
              <p:cNvPr id="40" name="Straight Connector 39"/>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39" name="TextBox 38"/>
            <p:cNvSpPr txBox="1"/>
            <p:nvPr/>
          </p:nvSpPr>
          <p:spPr>
            <a:xfrm>
              <a:off x="762059" y="2217003"/>
              <a:ext cx="838199" cy="646331"/>
            </a:xfrm>
            <a:prstGeom prst="rect">
              <a:avLst/>
            </a:prstGeom>
            <a:noFill/>
          </p:spPr>
          <p:txBody>
            <a:bodyPr wrap="square" rtlCol="0">
              <a:spAutoFit/>
            </a:bodyPr>
            <a:lstStyle/>
            <a:p>
              <a:pPr algn="ctr"/>
              <a:r>
                <a:rPr lang="en-US" dirty="0" smtClean="0"/>
                <a:t>B</a:t>
              </a:r>
            </a:p>
            <a:p>
              <a:pPr algn="ctr"/>
              <a:r>
                <a:rPr lang="en-US" dirty="0" smtClean="0"/>
                <a:t>(C / D)</a:t>
              </a:r>
              <a:endParaRPr lang="en-US" dirty="0"/>
            </a:p>
          </p:txBody>
        </p:sp>
      </p:grpSp>
      <p:grpSp>
        <p:nvGrpSpPr>
          <p:cNvPr id="12" name="Group 42"/>
          <p:cNvGrpSpPr/>
          <p:nvPr/>
        </p:nvGrpSpPr>
        <p:grpSpPr>
          <a:xfrm>
            <a:off x="7542971" y="1600200"/>
            <a:ext cx="915229" cy="1449388"/>
            <a:chOff x="685030" y="1600200"/>
            <a:chExt cx="915229" cy="1449388"/>
          </a:xfrm>
        </p:grpSpPr>
        <p:grpSp>
          <p:nvGrpSpPr>
            <p:cNvPr id="14" name="Group 21"/>
            <p:cNvGrpSpPr/>
            <p:nvPr/>
          </p:nvGrpSpPr>
          <p:grpSpPr>
            <a:xfrm>
              <a:off x="685030" y="1600200"/>
              <a:ext cx="915229" cy="1449388"/>
              <a:chOff x="685006" y="1600200"/>
              <a:chExt cx="991394" cy="1449388"/>
            </a:xfrm>
          </p:grpSpPr>
          <p:cxnSp>
            <p:nvCxnSpPr>
              <p:cNvPr id="46" name="Straight Connector 45"/>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762059" y="1828800"/>
              <a:ext cx="838199" cy="923330"/>
            </a:xfrm>
            <a:prstGeom prst="rect">
              <a:avLst/>
            </a:prstGeom>
            <a:noFill/>
          </p:spPr>
          <p:txBody>
            <a:bodyPr wrap="square" rtlCol="0">
              <a:spAutoFit/>
            </a:bodyPr>
            <a:lstStyle/>
            <a:p>
              <a:pPr algn="ctr"/>
              <a:r>
                <a:rPr lang="en-US" dirty="0" smtClean="0"/>
                <a:t>A</a:t>
              </a:r>
            </a:p>
            <a:p>
              <a:pPr algn="ctr"/>
              <a:r>
                <a:rPr lang="en-US" dirty="0" smtClean="0"/>
                <a:t>B </a:t>
              </a:r>
            </a:p>
            <a:p>
              <a:pPr algn="ctr"/>
              <a:r>
                <a:rPr lang="en-US" dirty="0" smtClean="0"/>
                <a:t>(C / D)</a:t>
              </a:r>
              <a:endParaRPr lang="en-US" dirty="0"/>
            </a:p>
          </p:txBody>
        </p:sp>
      </p:grpSp>
      <p:grpSp>
        <p:nvGrpSpPr>
          <p:cNvPr id="18" name="Group 48"/>
          <p:cNvGrpSpPr/>
          <p:nvPr/>
        </p:nvGrpSpPr>
        <p:grpSpPr>
          <a:xfrm>
            <a:off x="457200" y="3200400"/>
            <a:ext cx="915229" cy="1905000"/>
            <a:chOff x="685030" y="1479928"/>
            <a:chExt cx="915229" cy="1569660"/>
          </a:xfrm>
        </p:grpSpPr>
        <p:grpSp>
          <p:nvGrpSpPr>
            <p:cNvPr id="19" name="Group 21"/>
            <p:cNvGrpSpPr/>
            <p:nvPr/>
          </p:nvGrpSpPr>
          <p:grpSpPr>
            <a:xfrm>
              <a:off x="685030" y="1600200"/>
              <a:ext cx="915229" cy="1449388"/>
              <a:chOff x="685006" y="1600200"/>
              <a:chExt cx="991394" cy="1449388"/>
            </a:xfrm>
          </p:grpSpPr>
          <p:cxnSp>
            <p:nvCxnSpPr>
              <p:cNvPr id="52" name="Straight Connector 51"/>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762059" y="1479928"/>
              <a:ext cx="838199" cy="1445509"/>
            </a:xfrm>
            <a:prstGeom prst="rect">
              <a:avLst/>
            </a:prstGeom>
            <a:noFill/>
          </p:spPr>
          <p:txBody>
            <a:bodyPr wrap="square" rtlCol="0">
              <a:spAutoFit/>
            </a:bodyPr>
            <a:lstStyle/>
            <a:p>
              <a:pPr algn="ctr"/>
              <a:endParaRPr lang="en-US" sz="2400" dirty="0" smtClean="0"/>
            </a:p>
            <a:p>
              <a:pPr algn="ctr"/>
              <a:endParaRPr lang="en-US" sz="2400" dirty="0" smtClean="0"/>
            </a:p>
            <a:p>
              <a:pPr algn="ctr"/>
              <a:endParaRPr lang="en-US" sz="2400" dirty="0" smtClean="0"/>
            </a:p>
            <a:p>
              <a:pPr algn="ctr"/>
              <a:r>
                <a:rPr lang="en-US" dirty="0" smtClean="0"/>
                <a:t>(A – B)</a:t>
              </a:r>
            </a:p>
            <a:p>
              <a:pPr algn="ctr"/>
              <a:r>
                <a:rPr lang="en-US" dirty="0" smtClean="0"/>
                <a:t>(C / D)</a:t>
              </a:r>
              <a:endParaRPr lang="en-US" dirty="0"/>
            </a:p>
          </p:txBody>
        </p:sp>
      </p:grpSp>
      <p:grpSp>
        <p:nvGrpSpPr>
          <p:cNvPr id="31" name="Group 66"/>
          <p:cNvGrpSpPr/>
          <p:nvPr/>
        </p:nvGrpSpPr>
        <p:grpSpPr>
          <a:xfrm>
            <a:off x="2971800" y="3352800"/>
            <a:ext cx="2439229" cy="1990611"/>
            <a:chOff x="685030" y="1600200"/>
            <a:chExt cx="915229" cy="1640201"/>
          </a:xfrm>
        </p:grpSpPr>
        <p:grpSp>
          <p:nvGrpSpPr>
            <p:cNvPr id="32" name="Group 21"/>
            <p:cNvGrpSpPr/>
            <p:nvPr/>
          </p:nvGrpSpPr>
          <p:grpSpPr>
            <a:xfrm>
              <a:off x="685030" y="1600200"/>
              <a:ext cx="915229" cy="1449388"/>
              <a:chOff x="685006" y="1600200"/>
              <a:chExt cx="991394" cy="1449388"/>
            </a:xfrm>
          </p:grpSpPr>
          <p:cxnSp>
            <p:nvCxnSpPr>
              <p:cNvPr id="70" name="Straight Connector 69"/>
              <p:cNvCxnSpPr/>
              <p:nvPr/>
            </p:nvCxnSpPr>
            <p:spPr>
              <a:xfrm rot="5400000">
                <a:off x="-38100" y="2324100"/>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951706" y="2323306"/>
                <a:ext cx="1447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69" name="TextBox 68"/>
            <p:cNvSpPr txBox="1"/>
            <p:nvPr/>
          </p:nvSpPr>
          <p:spPr>
            <a:xfrm>
              <a:off x="718060" y="1693452"/>
              <a:ext cx="838199" cy="1546949"/>
            </a:xfrm>
            <a:prstGeom prst="rect">
              <a:avLst/>
            </a:prstGeom>
            <a:noFill/>
          </p:spPr>
          <p:txBody>
            <a:bodyPr wrap="square" rtlCol="0">
              <a:spAutoFit/>
            </a:bodyPr>
            <a:lstStyle/>
            <a:p>
              <a:pPr algn="ctr"/>
              <a:endParaRPr lang="en-US" sz="2400" dirty="0" smtClean="0"/>
            </a:p>
            <a:p>
              <a:pPr algn="ctr"/>
              <a:endParaRPr lang="en-US" sz="2400" dirty="0" smtClean="0"/>
            </a:p>
            <a:p>
              <a:pPr algn="ctr"/>
              <a:r>
                <a:rPr lang="en-US" sz="2400" dirty="0" smtClean="0"/>
                <a:t/>
              </a:r>
              <a:br>
                <a:rPr lang="en-US" sz="2400" dirty="0" smtClean="0"/>
              </a:br>
              <a:r>
                <a:rPr lang="en-US" sz="2000" dirty="0" smtClean="0"/>
                <a:t>((A – B) * (C/D))</a:t>
              </a:r>
            </a:p>
            <a:p>
              <a:pPr algn="ctr"/>
              <a:endParaRPr lang="en-US" sz="2400" dirty="0"/>
            </a:p>
          </p:txBody>
        </p:sp>
      </p:grpSp>
      <p:sp>
        <p:nvSpPr>
          <p:cNvPr id="73" name="TextBox 72"/>
          <p:cNvSpPr txBox="1"/>
          <p:nvPr/>
        </p:nvSpPr>
        <p:spPr>
          <a:xfrm>
            <a:off x="152400" y="5678269"/>
            <a:ext cx="6324600" cy="646331"/>
          </a:xfrm>
          <a:prstGeom prst="rect">
            <a:avLst/>
          </a:prstGeom>
          <a:noFill/>
        </p:spPr>
        <p:txBody>
          <a:bodyPr wrap="square" rtlCol="0">
            <a:spAutoFit/>
          </a:bodyPr>
          <a:lstStyle/>
          <a:p>
            <a:r>
              <a:rPr lang="en-US" dirty="0" err="1" smtClean="0"/>
              <a:t>InFix</a:t>
            </a:r>
            <a:r>
              <a:rPr lang="en-US" dirty="0" smtClean="0"/>
              <a:t> Expression - 	((A – B) * (C / D))</a:t>
            </a:r>
          </a:p>
          <a:p>
            <a:endParaRPr lang="en-US" dirty="0"/>
          </a:p>
        </p:txBody>
      </p:sp>
      <p:sp>
        <p:nvSpPr>
          <p:cNvPr id="74" name="Right Arrow 73"/>
          <p:cNvSpPr/>
          <p:nvPr/>
        </p:nvSpPr>
        <p:spPr>
          <a:xfrm>
            <a:off x="1524000" y="2209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p:cNvSpPr/>
          <p:nvPr/>
        </p:nvSpPr>
        <p:spPr>
          <a:xfrm>
            <a:off x="3276600" y="2209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5105400" y="2209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6934200" y="2209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p:cNvSpPr/>
          <p:nvPr/>
        </p:nvSpPr>
        <p:spPr>
          <a:xfrm>
            <a:off x="1524000" y="41910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500" fill="hold"/>
                                        <p:tgtEl>
                                          <p:spTgt spid="75"/>
                                        </p:tgtEl>
                                        <p:attrNameLst>
                                          <p:attrName>ppt_x</p:attrName>
                                        </p:attrNameLst>
                                      </p:cBhvr>
                                      <p:tavLst>
                                        <p:tav tm="0">
                                          <p:val>
                                            <p:strVal val="#ppt_x"/>
                                          </p:val>
                                        </p:tav>
                                        <p:tav tm="100000">
                                          <p:val>
                                            <p:strVal val="#ppt_x"/>
                                          </p:val>
                                        </p:tav>
                                      </p:tavLst>
                                    </p:anim>
                                    <p:anim calcmode="lin" valueType="num">
                                      <p:cBhvr additive="base">
                                        <p:cTn id="18" dur="500" fill="hold"/>
                                        <p:tgtEl>
                                          <p:spTgt spid="7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additive="base">
                                        <p:cTn id="37" dur="500" fill="hold"/>
                                        <p:tgtEl>
                                          <p:spTgt spid="77"/>
                                        </p:tgtEl>
                                        <p:attrNameLst>
                                          <p:attrName>ppt_x</p:attrName>
                                        </p:attrNameLst>
                                      </p:cBhvr>
                                      <p:tavLst>
                                        <p:tav tm="0">
                                          <p:val>
                                            <p:strVal val="#ppt_x"/>
                                          </p:val>
                                        </p:tav>
                                        <p:tav tm="100000">
                                          <p:val>
                                            <p:strVal val="#ppt_x"/>
                                          </p:val>
                                        </p:tav>
                                      </p:tavLst>
                                    </p:anim>
                                    <p:anim calcmode="lin" valueType="num">
                                      <p:cBhvr additive="base">
                                        <p:cTn id="38" dur="500" fill="hold"/>
                                        <p:tgtEl>
                                          <p:spTgt spid="7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ppt_x"/>
                                          </p:val>
                                        </p:tav>
                                        <p:tav tm="100000">
                                          <p:val>
                                            <p:strVal val="#ppt_x"/>
                                          </p:val>
                                        </p:tav>
                                      </p:tavLst>
                                    </p:anim>
                                    <p:anim calcmode="lin" valueType="num">
                                      <p:cBhvr additive="base">
                                        <p:cTn id="54" dur="500" fill="hold"/>
                                        <p:tgtEl>
                                          <p:spTgt spid="8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ppt_x"/>
                                          </p:val>
                                        </p:tav>
                                        <p:tav tm="100000">
                                          <p:val>
                                            <p:strVal val="#ppt_x"/>
                                          </p:val>
                                        </p:tav>
                                      </p:tavLst>
                                    </p:anim>
                                    <p:anim calcmode="lin" valueType="num">
                                      <p:cBhvr additive="base">
                                        <p:cTn id="5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ppt_x"/>
                                          </p:val>
                                        </p:tav>
                                        <p:tav tm="100000">
                                          <p:val>
                                            <p:strVal val="#ppt_x"/>
                                          </p:val>
                                        </p:tav>
                                      </p:tavLst>
                                    </p:anim>
                                    <p:anim calcmode="lin" valueType="num">
                                      <p:cBhvr additive="base">
                                        <p:cTn id="6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animBg="1"/>
      <p:bldP spid="75" grpId="0" animBg="1"/>
      <p:bldP spid="76" grpId="0" animBg="1"/>
      <p:bldP spid="77" grpId="0" animBg="1"/>
      <p:bldP spid="8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Evaluation of Prefix Expression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2862322"/>
          </a:xfrm>
          <a:prstGeom prst="rect">
            <a:avLst/>
          </a:prstGeom>
          <a:noFill/>
        </p:spPr>
        <p:txBody>
          <a:bodyPr wrap="square" rtlCol="0">
            <a:spAutoFit/>
          </a:bodyPr>
          <a:lstStyle/>
          <a:p>
            <a:pPr>
              <a:lnSpc>
                <a:spcPct val="150000"/>
              </a:lnSpc>
              <a:buFont typeface="Wingdings" pitchFamily="2" charset="2"/>
              <a:buChar char="Ø"/>
            </a:pPr>
            <a:r>
              <a:rPr lang="en-US" dirty="0" smtClean="0"/>
              <a:t>    We follow same algorithm that converts </a:t>
            </a:r>
            <a:r>
              <a:rPr lang="en-US" b="1" dirty="0" smtClean="0"/>
              <a:t>Prefix to infix</a:t>
            </a:r>
            <a:r>
              <a:rPr lang="en-US" dirty="0" smtClean="0"/>
              <a:t>.</a:t>
            </a:r>
          </a:p>
          <a:p>
            <a:pPr>
              <a:lnSpc>
                <a:spcPct val="150000"/>
              </a:lnSpc>
              <a:buFont typeface="Wingdings" pitchFamily="2" charset="2"/>
              <a:buChar char="Ø"/>
            </a:pPr>
            <a:r>
              <a:rPr lang="en-US" dirty="0" smtClean="0"/>
              <a:t>    Here, we compute each step value and then push into stack.</a:t>
            </a:r>
          </a:p>
          <a:p>
            <a:pPr>
              <a:lnSpc>
                <a:spcPct val="150000"/>
              </a:lnSpc>
            </a:pPr>
            <a:endParaRPr lang="en-US" dirty="0" smtClean="0"/>
          </a:p>
          <a:p>
            <a:pPr>
              <a:lnSpc>
                <a:spcPct val="150000"/>
              </a:lnSpc>
            </a:pPr>
            <a:r>
              <a:rPr lang="en-US" dirty="0" smtClean="0"/>
              <a:t>Example –</a:t>
            </a:r>
          </a:p>
          <a:p>
            <a:pPr>
              <a:lnSpc>
                <a:spcPct val="150000"/>
              </a:lnSpc>
            </a:pPr>
            <a:r>
              <a:rPr lang="en-US" dirty="0" smtClean="0"/>
              <a:t>	</a:t>
            </a:r>
            <a:r>
              <a:rPr lang="en-US" sz="2400" dirty="0" smtClean="0"/>
              <a:t>+ - 4 2 3 </a:t>
            </a:r>
            <a:r>
              <a:rPr lang="en-US" dirty="0" smtClean="0"/>
              <a:t>		</a:t>
            </a:r>
            <a:endParaRPr lang="en-US" dirty="0" smtClean="0">
              <a:solidFill>
                <a:srgbClr val="FF0000"/>
              </a:solidFill>
            </a:endParaRPr>
          </a:p>
          <a:p>
            <a:endParaRPr lang="en-US" dirty="0" smtClean="0"/>
          </a:p>
          <a:p>
            <a:endParaRPr lang="en-US" dirty="0"/>
          </a:p>
        </p:txBody>
      </p:sp>
      <p:sp>
        <p:nvSpPr>
          <p:cNvPr id="7" name="TextBox 6"/>
          <p:cNvSpPr txBox="1"/>
          <p:nvPr/>
        </p:nvSpPr>
        <p:spPr>
          <a:xfrm>
            <a:off x="5105400" y="2667000"/>
            <a:ext cx="3048000" cy="461665"/>
          </a:xfrm>
          <a:prstGeom prst="rect">
            <a:avLst/>
          </a:prstGeom>
          <a:noFill/>
        </p:spPr>
        <p:txBody>
          <a:bodyPr wrap="square" rtlCol="0">
            <a:spAutoFit/>
          </a:bodyPr>
          <a:lstStyle/>
          <a:p>
            <a:r>
              <a:rPr lang="en-US" sz="2400" dirty="0" smtClean="0"/>
              <a:t>3 2 4 - +</a:t>
            </a:r>
            <a:endParaRPr lang="en-US" sz="2400" dirty="0"/>
          </a:p>
        </p:txBody>
      </p:sp>
      <p:grpSp>
        <p:nvGrpSpPr>
          <p:cNvPr id="2" name="Group 7"/>
          <p:cNvGrpSpPr/>
          <p:nvPr/>
        </p:nvGrpSpPr>
        <p:grpSpPr>
          <a:xfrm>
            <a:off x="532606" y="3429000"/>
            <a:ext cx="916023" cy="1200329"/>
            <a:chOff x="684236" y="1905002"/>
            <a:chExt cx="916023" cy="1200329"/>
          </a:xfrm>
        </p:grpSpPr>
        <p:grpSp>
          <p:nvGrpSpPr>
            <p:cNvPr id="3" name="Group 21"/>
            <p:cNvGrpSpPr/>
            <p:nvPr/>
          </p:nvGrpSpPr>
          <p:grpSpPr>
            <a:xfrm>
              <a:off x="684236" y="1981205"/>
              <a:ext cx="916023" cy="1068383"/>
              <a:chOff x="684146" y="1981205"/>
              <a:chExt cx="992254" cy="1068383"/>
            </a:xfrm>
          </p:grpSpPr>
          <p:cxnSp>
            <p:nvCxnSpPr>
              <p:cNvPr id="12" name="Straight Connector 11"/>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1141761" y="2514259"/>
                <a:ext cx="1066796" cy="6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990600" y="1905002"/>
              <a:ext cx="381000" cy="1200329"/>
            </a:xfrm>
            <a:prstGeom prst="rect">
              <a:avLst/>
            </a:prstGeom>
            <a:noFill/>
          </p:spPr>
          <p:txBody>
            <a:bodyPr wrap="square" rtlCol="0">
              <a:spAutoFit/>
            </a:bodyPr>
            <a:lstStyle/>
            <a:p>
              <a:r>
                <a:rPr lang="en-US" sz="2400" dirty="0" smtClean="0"/>
                <a:t>4</a:t>
              </a:r>
            </a:p>
            <a:p>
              <a:r>
                <a:rPr lang="en-US" sz="2400" dirty="0" smtClean="0"/>
                <a:t>2</a:t>
              </a:r>
            </a:p>
            <a:p>
              <a:r>
                <a:rPr lang="en-US" sz="2400" dirty="0" smtClean="0"/>
                <a:t>3</a:t>
              </a:r>
              <a:endParaRPr lang="en-US" sz="2400" dirty="0"/>
            </a:p>
          </p:txBody>
        </p:sp>
      </p:grpSp>
      <p:sp>
        <p:nvSpPr>
          <p:cNvPr id="34" name="Freeform 33"/>
          <p:cNvSpPr/>
          <p:nvPr/>
        </p:nvSpPr>
        <p:spPr>
          <a:xfrm>
            <a:off x="1143000" y="3048000"/>
            <a:ext cx="1447800" cy="685800"/>
          </a:xfrm>
          <a:custGeom>
            <a:avLst/>
            <a:gdLst>
              <a:gd name="connsiteX0" fmla="*/ 0 w 2255982"/>
              <a:gd name="connsiteY0" fmla="*/ 584199 h 671945"/>
              <a:gd name="connsiteX1" fmla="*/ 886691 w 2255982"/>
              <a:gd name="connsiteY1" fmla="*/ 2309 h 671945"/>
              <a:gd name="connsiteX2" fmla="*/ 2050473 w 2255982"/>
              <a:gd name="connsiteY2" fmla="*/ 570345 h 671945"/>
              <a:gd name="connsiteX3" fmla="*/ 2119745 w 2255982"/>
              <a:gd name="connsiteY3" fmla="*/ 611909 h 671945"/>
            </a:gdLst>
            <a:ahLst/>
            <a:cxnLst>
              <a:cxn ang="0">
                <a:pos x="connsiteX0" y="connsiteY0"/>
              </a:cxn>
              <a:cxn ang="0">
                <a:pos x="connsiteX1" y="connsiteY1"/>
              </a:cxn>
              <a:cxn ang="0">
                <a:pos x="connsiteX2" y="connsiteY2"/>
              </a:cxn>
              <a:cxn ang="0">
                <a:pos x="connsiteX3" y="connsiteY3"/>
              </a:cxn>
            </a:cxnLst>
            <a:rect l="l" t="t" r="r" b="b"/>
            <a:pathLst>
              <a:path w="2255982" h="671945">
                <a:moveTo>
                  <a:pt x="0" y="584199"/>
                </a:moveTo>
                <a:cubicBezTo>
                  <a:pt x="272473" y="294408"/>
                  <a:pt x="544946" y="4618"/>
                  <a:pt x="886691" y="2309"/>
                </a:cubicBezTo>
                <a:cubicBezTo>
                  <a:pt x="1228437" y="0"/>
                  <a:pt x="1844964" y="468745"/>
                  <a:pt x="2050473" y="570345"/>
                </a:cubicBezTo>
                <a:cubicBezTo>
                  <a:pt x="2255982" y="671945"/>
                  <a:pt x="2187863" y="641927"/>
                  <a:pt x="2119745" y="611909"/>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7" name="TextBox 36"/>
          <p:cNvSpPr txBox="1"/>
          <p:nvPr/>
        </p:nvSpPr>
        <p:spPr>
          <a:xfrm>
            <a:off x="2362200" y="3581400"/>
            <a:ext cx="4114800" cy="646331"/>
          </a:xfrm>
          <a:prstGeom prst="rect">
            <a:avLst/>
          </a:prstGeom>
          <a:noFill/>
        </p:spPr>
        <p:txBody>
          <a:bodyPr wrap="square" rtlCol="0">
            <a:spAutoFit/>
          </a:bodyPr>
          <a:lstStyle/>
          <a:p>
            <a:r>
              <a:rPr lang="en-US" sz="3600" dirty="0" smtClean="0"/>
              <a:t>4 - 2 =2</a:t>
            </a:r>
            <a:endParaRPr lang="en-US" sz="3600" dirty="0"/>
          </a:p>
        </p:txBody>
      </p:sp>
      <p:sp>
        <p:nvSpPr>
          <p:cNvPr id="38" name="Freeform 37"/>
          <p:cNvSpPr/>
          <p:nvPr/>
        </p:nvSpPr>
        <p:spPr>
          <a:xfrm>
            <a:off x="1122218" y="4038600"/>
            <a:ext cx="2078182" cy="563419"/>
          </a:xfrm>
          <a:custGeom>
            <a:avLst/>
            <a:gdLst>
              <a:gd name="connsiteX0" fmla="*/ 0 w 1413164"/>
              <a:gd name="connsiteY0" fmla="*/ 0 h 563419"/>
              <a:gd name="connsiteX1" fmla="*/ 1094509 w 1413164"/>
              <a:gd name="connsiteY1" fmla="*/ 554182 h 563419"/>
              <a:gd name="connsiteX2" fmla="*/ 1413164 w 1413164"/>
              <a:gd name="connsiteY2" fmla="*/ 55419 h 563419"/>
              <a:gd name="connsiteX3" fmla="*/ 1413164 w 1413164"/>
              <a:gd name="connsiteY3" fmla="*/ 55419 h 563419"/>
            </a:gdLst>
            <a:ahLst/>
            <a:cxnLst>
              <a:cxn ang="0">
                <a:pos x="connsiteX0" y="connsiteY0"/>
              </a:cxn>
              <a:cxn ang="0">
                <a:pos x="connsiteX1" y="connsiteY1"/>
              </a:cxn>
              <a:cxn ang="0">
                <a:pos x="connsiteX2" y="connsiteY2"/>
              </a:cxn>
              <a:cxn ang="0">
                <a:pos x="connsiteX3" y="connsiteY3"/>
              </a:cxn>
            </a:cxnLst>
            <a:rect l="l" t="t" r="r" b="b"/>
            <a:pathLst>
              <a:path w="1413164" h="563419">
                <a:moveTo>
                  <a:pt x="0" y="0"/>
                </a:moveTo>
                <a:cubicBezTo>
                  <a:pt x="429491" y="272472"/>
                  <a:pt x="858982" y="544945"/>
                  <a:pt x="1094509" y="554182"/>
                </a:cubicBezTo>
                <a:cubicBezTo>
                  <a:pt x="1330036" y="563419"/>
                  <a:pt x="1413164" y="55419"/>
                  <a:pt x="1413164" y="55419"/>
                </a:cubicBezTo>
                <a:lnTo>
                  <a:pt x="1413164" y="55419"/>
                </a:ln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nvGrpSpPr>
          <p:cNvPr id="4" name="Group 38"/>
          <p:cNvGrpSpPr/>
          <p:nvPr/>
        </p:nvGrpSpPr>
        <p:grpSpPr>
          <a:xfrm>
            <a:off x="1827096" y="5025529"/>
            <a:ext cx="916104" cy="1070471"/>
            <a:chOff x="684292" y="1981994"/>
            <a:chExt cx="916104" cy="1070471"/>
          </a:xfrm>
        </p:grpSpPr>
        <p:grpSp>
          <p:nvGrpSpPr>
            <p:cNvPr id="5" name="Group 21"/>
            <p:cNvGrpSpPr/>
            <p:nvPr/>
          </p:nvGrpSpPr>
          <p:grpSpPr>
            <a:xfrm>
              <a:off x="684292" y="1981994"/>
              <a:ext cx="916104" cy="1067594"/>
              <a:chOff x="684146" y="1981994"/>
              <a:chExt cx="992254" cy="1067594"/>
            </a:xfrm>
          </p:grpSpPr>
          <p:cxnSp>
            <p:nvCxnSpPr>
              <p:cNvPr id="42" name="Straight Connector 41"/>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rot="16200000" flipH="1">
                <a:off x="1143488" y="2516673"/>
                <a:ext cx="1062333" cy="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912836" y="2221468"/>
              <a:ext cx="535160" cy="830997"/>
            </a:xfrm>
            <a:prstGeom prst="rect">
              <a:avLst/>
            </a:prstGeom>
            <a:noFill/>
          </p:spPr>
          <p:txBody>
            <a:bodyPr wrap="square" rtlCol="0">
              <a:spAutoFit/>
            </a:bodyPr>
            <a:lstStyle/>
            <a:p>
              <a:r>
                <a:rPr lang="en-US" sz="2400" dirty="0" smtClean="0"/>
                <a:t>2</a:t>
              </a:r>
            </a:p>
            <a:p>
              <a:r>
                <a:rPr lang="en-US" sz="2400" dirty="0" smtClean="0"/>
                <a:t>3</a:t>
              </a:r>
              <a:endParaRPr lang="en-US" sz="2400" dirty="0"/>
            </a:p>
          </p:txBody>
        </p:sp>
      </p:grpSp>
      <p:sp>
        <p:nvSpPr>
          <p:cNvPr id="45" name="Right Arrow 44"/>
          <p:cNvSpPr/>
          <p:nvPr/>
        </p:nvSpPr>
        <p:spPr>
          <a:xfrm>
            <a:off x="838200" y="54102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ight Arrow 83"/>
          <p:cNvSpPr/>
          <p:nvPr/>
        </p:nvSpPr>
        <p:spPr>
          <a:xfrm>
            <a:off x="3581400" y="2819400"/>
            <a:ext cx="1143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657600" y="2438400"/>
            <a:ext cx="914400" cy="369332"/>
          </a:xfrm>
          <a:prstGeom prst="rect">
            <a:avLst/>
          </a:prstGeom>
          <a:noFill/>
        </p:spPr>
        <p:txBody>
          <a:bodyPr wrap="square" rtlCol="0">
            <a:spAutoFit/>
          </a:bodyPr>
          <a:lstStyle/>
          <a:p>
            <a:r>
              <a:rPr lang="en-US" dirty="0" smtClean="0"/>
              <a:t>Reverse</a:t>
            </a:r>
            <a:endParaRPr lang="en-US" dirty="0"/>
          </a:p>
        </p:txBody>
      </p:sp>
      <p:sp>
        <p:nvSpPr>
          <p:cNvPr id="73" name="TextBox 72"/>
          <p:cNvSpPr txBox="1"/>
          <p:nvPr/>
        </p:nvSpPr>
        <p:spPr>
          <a:xfrm>
            <a:off x="5638800" y="3276600"/>
            <a:ext cx="3048000" cy="830997"/>
          </a:xfrm>
          <a:prstGeom prst="rect">
            <a:avLst/>
          </a:prstGeom>
          <a:noFill/>
        </p:spPr>
        <p:txBody>
          <a:bodyPr wrap="square" rtlCol="0">
            <a:spAutoFit/>
          </a:bodyPr>
          <a:lstStyle/>
          <a:p>
            <a:r>
              <a:rPr lang="en-US" sz="2400" dirty="0" smtClean="0">
                <a:solidFill>
                  <a:srgbClr val="FF0000"/>
                </a:solidFill>
              </a:rPr>
              <a:t>Infix:</a:t>
            </a:r>
          </a:p>
          <a:p>
            <a:r>
              <a:rPr lang="en-US" sz="2400" dirty="0" smtClean="0">
                <a:solidFill>
                  <a:srgbClr val="FF0000"/>
                </a:solidFill>
              </a:rPr>
              <a:t>(4 - 2) + 3 = 5</a:t>
            </a:r>
            <a:endParaRPr lang="en-US" sz="2400" dirty="0"/>
          </a:p>
        </p:txBody>
      </p:sp>
      <p:grpSp>
        <p:nvGrpSpPr>
          <p:cNvPr id="78" name="Group 38"/>
          <p:cNvGrpSpPr/>
          <p:nvPr/>
        </p:nvGrpSpPr>
        <p:grpSpPr>
          <a:xfrm>
            <a:off x="3122496" y="5029200"/>
            <a:ext cx="916104" cy="1070471"/>
            <a:chOff x="684292" y="1981994"/>
            <a:chExt cx="916104" cy="1070471"/>
          </a:xfrm>
        </p:grpSpPr>
        <p:grpSp>
          <p:nvGrpSpPr>
            <p:cNvPr id="79" name="Group 21"/>
            <p:cNvGrpSpPr/>
            <p:nvPr/>
          </p:nvGrpSpPr>
          <p:grpSpPr>
            <a:xfrm>
              <a:off x="684292" y="1981994"/>
              <a:ext cx="916104" cy="1067594"/>
              <a:chOff x="684146" y="1981994"/>
              <a:chExt cx="992254" cy="1067594"/>
            </a:xfrm>
          </p:grpSpPr>
          <p:cxnSp>
            <p:nvCxnSpPr>
              <p:cNvPr id="86" name="Straight Connector 85"/>
              <p:cNvCxnSpPr/>
              <p:nvPr/>
            </p:nvCxnSpPr>
            <p:spPr>
              <a:xfrm rot="5400000">
                <a:off x="151209" y="2514931"/>
                <a:ext cx="1067594" cy="1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rot="16200000" flipH="1">
                <a:off x="1143488" y="2516673"/>
                <a:ext cx="1062333" cy="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685800" y="3048000"/>
                <a:ext cx="990600" cy="1588"/>
              </a:xfrm>
              <a:prstGeom prst="line">
                <a:avLst/>
              </a:prstGeom>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912836" y="2221468"/>
              <a:ext cx="535160" cy="830997"/>
            </a:xfrm>
            <a:prstGeom prst="rect">
              <a:avLst/>
            </a:prstGeom>
            <a:noFill/>
          </p:spPr>
          <p:txBody>
            <a:bodyPr wrap="square" rtlCol="0">
              <a:spAutoFit/>
            </a:bodyPr>
            <a:lstStyle/>
            <a:p>
              <a:endParaRPr lang="en-US" sz="2400" dirty="0" smtClean="0"/>
            </a:p>
            <a:p>
              <a:r>
                <a:rPr lang="en-US" sz="2400" dirty="0" smtClean="0"/>
                <a:t>5</a:t>
              </a:r>
              <a:endParaRPr 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additive="base">
                                        <p:cTn id="53" dur="500" fill="hold"/>
                                        <p:tgtEl>
                                          <p:spTgt spid="73"/>
                                        </p:tgtEl>
                                        <p:attrNameLst>
                                          <p:attrName>ppt_x</p:attrName>
                                        </p:attrNameLst>
                                      </p:cBhvr>
                                      <p:tavLst>
                                        <p:tav tm="0">
                                          <p:val>
                                            <p:strVal val="#ppt_x"/>
                                          </p:val>
                                        </p:tav>
                                        <p:tav tm="100000">
                                          <p:val>
                                            <p:strVal val="#ppt_x"/>
                                          </p:val>
                                        </p:tav>
                                      </p:tavLst>
                                    </p:anim>
                                    <p:anim calcmode="lin" valueType="num">
                                      <p:cBhvr additive="base">
                                        <p:cTn id="5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500" fill="hold"/>
                                        <p:tgtEl>
                                          <p:spTgt spid="78"/>
                                        </p:tgtEl>
                                        <p:attrNameLst>
                                          <p:attrName>ppt_x</p:attrName>
                                        </p:attrNameLst>
                                      </p:cBhvr>
                                      <p:tavLst>
                                        <p:tav tm="0">
                                          <p:val>
                                            <p:strVal val="#ppt_x"/>
                                          </p:val>
                                        </p:tav>
                                        <p:tav tm="100000">
                                          <p:val>
                                            <p:strVal val="#ppt_x"/>
                                          </p:val>
                                        </p:tav>
                                      </p:tavLst>
                                    </p:anim>
                                    <p:anim calcmode="lin" valueType="num">
                                      <p:cBhvr additive="base">
                                        <p:cTn id="6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animBg="1"/>
      <p:bldP spid="37" grpId="0"/>
      <p:bldP spid="38" grpId="0" animBg="1"/>
      <p:bldP spid="45" grpId="0" animBg="1"/>
      <p:bldP spid="84" grpId="0" animBg="1"/>
      <p:bldP spid="6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Example</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7" name="Rectangle 6"/>
          <p:cNvSpPr/>
          <p:nvPr/>
        </p:nvSpPr>
        <p:spPr>
          <a:xfrm>
            <a:off x="228600" y="990600"/>
            <a:ext cx="1447800" cy="6096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Insert </a:t>
            </a:r>
          </a:p>
          <a:p>
            <a:pPr algn="ctr"/>
            <a:r>
              <a:rPr lang="en-US" sz="2000" dirty="0" smtClean="0">
                <a:solidFill>
                  <a:schemeClr val="tx1"/>
                </a:solidFill>
              </a:rPr>
              <a:t>ABCDE</a:t>
            </a:r>
            <a:endParaRPr lang="en-US" sz="2000" dirty="0">
              <a:solidFill>
                <a:schemeClr val="tx1"/>
              </a:solidFill>
            </a:endParaRPr>
          </a:p>
        </p:txBody>
      </p:sp>
      <p:grpSp>
        <p:nvGrpSpPr>
          <p:cNvPr id="68" name="Group 67"/>
          <p:cNvGrpSpPr/>
          <p:nvPr/>
        </p:nvGrpSpPr>
        <p:grpSpPr>
          <a:xfrm>
            <a:off x="1828800" y="1981200"/>
            <a:ext cx="1219200" cy="1905000"/>
            <a:chOff x="1828800" y="1981200"/>
            <a:chExt cx="1219200" cy="1905000"/>
          </a:xfrm>
        </p:grpSpPr>
        <p:sp>
          <p:nvSpPr>
            <p:cNvPr id="22" name="Rectangle 21"/>
            <p:cNvSpPr/>
            <p:nvPr/>
          </p:nvSpPr>
          <p:spPr>
            <a:xfrm>
              <a:off x="1828800" y="35814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23" name="Rectangle 22"/>
            <p:cNvSpPr/>
            <p:nvPr/>
          </p:nvSpPr>
          <p:spPr>
            <a:xfrm>
              <a:off x="1828800" y="32766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
          <p:nvSpPr>
            <p:cNvPr id="24" name="Rectangle 23"/>
            <p:cNvSpPr/>
            <p:nvPr/>
          </p:nvSpPr>
          <p:spPr>
            <a:xfrm>
              <a:off x="1828800" y="29718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5" name="Rectangle 24"/>
            <p:cNvSpPr/>
            <p:nvPr/>
          </p:nvSpPr>
          <p:spPr>
            <a:xfrm>
              <a:off x="1828800" y="26670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6" name="Rectangle 25"/>
            <p:cNvSpPr/>
            <p:nvPr/>
          </p:nvSpPr>
          <p:spPr>
            <a:xfrm>
              <a:off x="1828800" y="23622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cxnSp>
          <p:nvCxnSpPr>
            <p:cNvPr id="19" name="Straight Connector 18"/>
            <p:cNvCxnSpPr/>
            <p:nvPr/>
          </p:nvCxnSpPr>
          <p:spPr>
            <a:xfrm rot="5400000" flipH="1" flipV="1">
              <a:off x="1638808" y="2171986"/>
              <a:ext cx="381000" cy="1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2856992" y="2171192"/>
              <a:ext cx="381000" cy="1016"/>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8" name="Curved Connector 27"/>
          <p:cNvCxnSpPr/>
          <p:nvPr/>
        </p:nvCxnSpPr>
        <p:spPr>
          <a:xfrm rot="16200000" flipH="1">
            <a:off x="1752600" y="1600200"/>
            <a:ext cx="762000" cy="457200"/>
          </a:xfrm>
          <a:prstGeom prst="curvedConnector3">
            <a:avLst>
              <a:gd name="adj1" fmla="val -2753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Curved Connector 59"/>
          <p:cNvCxnSpPr/>
          <p:nvPr/>
        </p:nvCxnSpPr>
        <p:spPr>
          <a:xfrm flipV="1">
            <a:off x="2667000" y="1524000"/>
            <a:ext cx="1447800" cy="609600"/>
          </a:xfrm>
          <a:prstGeom prst="curvedConnector3">
            <a:avLst>
              <a:gd name="adj1" fmla="val -12186"/>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419600" y="990600"/>
            <a:ext cx="1447800" cy="6096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Delete</a:t>
            </a:r>
          </a:p>
          <a:p>
            <a:pPr algn="ctr"/>
            <a:r>
              <a:rPr lang="en-US" sz="2000" dirty="0" smtClean="0">
                <a:solidFill>
                  <a:schemeClr val="tx1"/>
                </a:solidFill>
              </a:rPr>
              <a:t>EDC</a:t>
            </a:r>
            <a:endParaRPr lang="en-US" sz="2000" dirty="0">
              <a:solidFill>
                <a:schemeClr val="tx1"/>
              </a:solidFill>
            </a:endParaRPr>
          </a:p>
        </p:txBody>
      </p:sp>
      <p:grpSp>
        <p:nvGrpSpPr>
          <p:cNvPr id="65" name="Group 64"/>
          <p:cNvGrpSpPr/>
          <p:nvPr/>
        </p:nvGrpSpPr>
        <p:grpSpPr>
          <a:xfrm>
            <a:off x="3048000" y="2286000"/>
            <a:ext cx="1676399" cy="369332"/>
            <a:chOff x="7010401" y="5943600"/>
            <a:chExt cx="1676399" cy="369332"/>
          </a:xfrm>
        </p:grpSpPr>
        <p:cxnSp>
          <p:nvCxnSpPr>
            <p:cNvPr id="66" name="Straight Arrow Connector 65"/>
            <p:cNvCxnSpPr/>
            <p:nvPr/>
          </p:nvCxnSpPr>
          <p:spPr>
            <a:xfrm rot="10800000">
              <a:off x="7010401" y="6172200"/>
              <a:ext cx="838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7" name="TextBox 66"/>
            <p:cNvSpPr txBox="1"/>
            <p:nvPr/>
          </p:nvSpPr>
          <p:spPr>
            <a:xfrm>
              <a:off x="7924800" y="5943600"/>
              <a:ext cx="762000" cy="369332"/>
            </a:xfrm>
            <a:prstGeom prst="rect">
              <a:avLst/>
            </a:prstGeom>
            <a:noFill/>
          </p:spPr>
          <p:txBody>
            <a:bodyPr wrap="square" rtlCol="0">
              <a:spAutoFit/>
            </a:bodyPr>
            <a:lstStyle/>
            <a:p>
              <a:r>
                <a:rPr lang="en-US" dirty="0" smtClean="0"/>
                <a:t>TOP</a:t>
              </a:r>
              <a:endParaRPr lang="en-US" dirty="0"/>
            </a:p>
          </p:txBody>
        </p:sp>
      </p:grpSp>
      <p:grpSp>
        <p:nvGrpSpPr>
          <p:cNvPr id="69" name="Group 68"/>
          <p:cNvGrpSpPr/>
          <p:nvPr/>
        </p:nvGrpSpPr>
        <p:grpSpPr>
          <a:xfrm>
            <a:off x="6248400" y="1981200"/>
            <a:ext cx="1219200" cy="1905000"/>
            <a:chOff x="1828800" y="1981200"/>
            <a:chExt cx="1219200" cy="1905000"/>
          </a:xfrm>
        </p:grpSpPr>
        <p:sp>
          <p:nvSpPr>
            <p:cNvPr id="70" name="Rectangle 69"/>
            <p:cNvSpPr/>
            <p:nvPr/>
          </p:nvSpPr>
          <p:spPr>
            <a:xfrm>
              <a:off x="1828800" y="35814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71" name="Rectangle 70"/>
            <p:cNvSpPr/>
            <p:nvPr/>
          </p:nvSpPr>
          <p:spPr>
            <a:xfrm>
              <a:off x="1828800" y="32766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
          <p:nvSpPr>
            <p:cNvPr id="72" name="Rectangle 71"/>
            <p:cNvSpPr/>
            <p:nvPr/>
          </p:nvSpPr>
          <p:spPr>
            <a:xfrm>
              <a:off x="1828800" y="29718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p:cNvSpPr/>
            <p:nvPr/>
          </p:nvSpPr>
          <p:spPr>
            <a:xfrm>
              <a:off x="1828800" y="26670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Rectangle 73"/>
            <p:cNvSpPr/>
            <p:nvPr/>
          </p:nvSpPr>
          <p:spPr>
            <a:xfrm>
              <a:off x="1828800" y="2362200"/>
              <a:ext cx="1219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5" name="Straight Connector 74"/>
            <p:cNvCxnSpPr/>
            <p:nvPr/>
          </p:nvCxnSpPr>
          <p:spPr>
            <a:xfrm rot="5400000" flipH="1" flipV="1">
              <a:off x="1638808" y="2171986"/>
              <a:ext cx="381000" cy="1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flipH="1" flipV="1">
              <a:off x="2856992" y="2171192"/>
              <a:ext cx="381000" cy="101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7467601" y="3212068"/>
            <a:ext cx="1676399" cy="369332"/>
            <a:chOff x="7010401" y="5943600"/>
            <a:chExt cx="1676399" cy="369332"/>
          </a:xfrm>
        </p:grpSpPr>
        <p:cxnSp>
          <p:nvCxnSpPr>
            <p:cNvPr id="78" name="Straight Arrow Connector 77"/>
            <p:cNvCxnSpPr/>
            <p:nvPr/>
          </p:nvCxnSpPr>
          <p:spPr>
            <a:xfrm rot="10800000">
              <a:off x="7010401" y="6172200"/>
              <a:ext cx="838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79" name="TextBox 78"/>
            <p:cNvSpPr txBox="1"/>
            <p:nvPr/>
          </p:nvSpPr>
          <p:spPr>
            <a:xfrm>
              <a:off x="7924800" y="5943600"/>
              <a:ext cx="762000" cy="369332"/>
            </a:xfrm>
            <a:prstGeom prst="rect">
              <a:avLst/>
            </a:prstGeom>
            <a:noFill/>
          </p:spPr>
          <p:txBody>
            <a:bodyPr wrap="square" rtlCol="0">
              <a:spAutoFit/>
            </a:bodyPr>
            <a:lstStyle/>
            <a:p>
              <a:r>
                <a:rPr lang="en-US" dirty="0" smtClean="0"/>
                <a:t>TOP</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blinds(horizontal)">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20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500" fill="hold"/>
                                        <p:tgtEl>
                                          <p:spTgt spid="69"/>
                                        </p:tgtEl>
                                        <p:attrNameLst>
                                          <p:attrName>ppt_x</p:attrName>
                                        </p:attrNameLst>
                                      </p:cBhvr>
                                      <p:tavLst>
                                        <p:tav tm="0">
                                          <p:val>
                                            <p:strVal val="#ppt_x"/>
                                          </p:val>
                                        </p:tav>
                                        <p:tav tm="100000">
                                          <p:val>
                                            <p:strVal val="#ppt_x"/>
                                          </p:val>
                                        </p:tav>
                                      </p:tavLst>
                                    </p:anim>
                                    <p:anim calcmode="lin" valueType="num">
                                      <p:cBhvr additive="base">
                                        <p:cTn id="3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ppt_x"/>
                                          </p:val>
                                        </p:tav>
                                        <p:tav tm="100000">
                                          <p:val>
                                            <p:strVal val="#ppt_x"/>
                                          </p:val>
                                        </p:tav>
                                      </p:tavLst>
                                    </p:anim>
                                    <p:anim calcmode="lin" valueType="num">
                                      <p:cBhvr additive="base">
                                        <p:cTn id="4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Exercises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754326"/>
          </a:xfrm>
          <a:prstGeom prst="rect">
            <a:avLst/>
          </a:prstGeom>
          <a:noFill/>
        </p:spPr>
        <p:txBody>
          <a:bodyPr wrap="square" rtlCol="0">
            <a:spAutoFit/>
          </a:bodyPr>
          <a:lstStyle/>
          <a:p>
            <a:pPr marL="457200" indent="-457200">
              <a:lnSpc>
                <a:spcPct val="150000"/>
              </a:lnSpc>
            </a:pPr>
            <a:r>
              <a:rPr lang="en-US" sz="2400" dirty="0" smtClean="0"/>
              <a:t>	</a:t>
            </a:r>
            <a:r>
              <a:rPr lang="en-US" sz="2400" u="sng" dirty="0" err="1" smtClean="0"/>
              <a:t>PreFix</a:t>
            </a:r>
            <a:endParaRPr lang="en-US" sz="2400" u="sng" dirty="0" smtClean="0"/>
          </a:p>
          <a:p>
            <a:pPr marL="457200" indent="-457200">
              <a:lnSpc>
                <a:spcPct val="150000"/>
              </a:lnSpc>
              <a:buFont typeface="+mj-lt"/>
              <a:buAutoNum type="arabicPeriod"/>
            </a:pPr>
            <a:r>
              <a:rPr lang="en-US" sz="2400" dirty="0" smtClean="0"/>
              <a:t>- * 9 9 81					</a:t>
            </a:r>
          </a:p>
          <a:p>
            <a:pPr marL="457200" indent="-457200">
              <a:lnSpc>
                <a:spcPct val="150000"/>
              </a:lnSpc>
              <a:buFont typeface="+mj-lt"/>
              <a:buAutoNum type="arabicPeriod"/>
            </a:pPr>
            <a:r>
              <a:rPr lang="en-US" sz="2400" dirty="0" smtClean="0">
                <a:solidFill>
                  <a:srgbClr val="1D12AE"/>
                </a:solidFill>
              </a:rPr>
              <a:t>+ + - 2 3 1 * 4 3</a:t>
            </a:r>
            <a:endParaRPr lang="en-US" sz="2400" dirty="0">
              <a:solidFill>
                <a:srgbClr val="1D12AE"/>
              </a:solidFill>
            </a:endParaRPr>
          </a:p>
        </p:txBody>
      </p:sp>
      <p:sp>
        <p:nvSpPr>
          <p:cNvPr id="7" name="TextBox 6"/>
          <p:cNvSpPr txBox="1"/>
          <p:nvPr/>
        </p:nvSpPr>
        <p:spPr>
          <a:xfrm>
            <a:off x="5257800" y="838200"/>
            <a:ext cx="3200400" cy="2308324"/>
          </a:xfrm>
          <a:prstGeom prst="rect">
            <a:avLst/>
          </a:prstGeom>
          <a:noFill/>
        </p:spPr>
        <p:txBody>
          <a:bodyPr wrap="square" rtlCol="0">
            <a:spAutoFit/>
          </a:bodyPr>
          <a:lstStyle/>
          <a:p>
            <a:pPr algn="ctr">
              <a:lnSpc>
                <a:spcPct val="150000"/>
              </a:lnSpc>
            </a:pPr>
            <a:r>
              <a:rPr lang="en-US" sz="2400" u="sng" dirty="0" smtClean="0">
                <a:solidFill>
                  <a:srgbClr val="FF0000"/>
                </a:solidFill>
              </a:rPr>
              <a:t>Infix</a:t>
            </a:r>
          </a:p>
          <a:p>
            <a:pPr>
              <a:lnSpc>
                <a:spcPct val="150000"/>
              </a:lnSpc>
            </a:pPr>
            <a:r>
              <a:rPr lang="en-US" sz="2400" dirty="0" smtClean="0">
                <a:solidFill>
                  <a:srgbClr val="FF0000"/>
                </a:solidFill>
              </a:rPr>
              <a:t>9 * 9 – 81 = 0</a:t>
            </a:r>
          </a:p>
          <a:p>
            <a:pPr>
              <a:lnSpc>
                <a:spcPct val="150000"/>
              </a:lnSpc>
            </a:pPr>
            <a:r>
              <a:rPr lang="en-US" sz="2400" dirty="0" smtClean="0">
                <a:solidFill>
                  <a:srgbClr val="FF0000"/>
                </a:solidFill>
              </a:rPr>
              <a:t>2 – 3 + 1 + ( 4 * 3) =12</a:t>
            </a:r>
            <a:endParaRPr lang="en-US" sz="2400" dirty="0" smtClean="0"/>
          </a:p>
          <a:p>
            <a:pPr>
              <a:lnSpc>
                <a:spcPct val="150000"/>
              </a:lnSpc>
            </a:pPr>
            <a:endParaRPr 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4847481"/>
          </a:xfrm>
          <a:prstGeom prst="rect">
            <a:avLst/>
          </a:prstGeom>
          <a:noFill/>
        </p:spPr>
        <p:txBody>
          <a:bodyPr wrap="square" rtlCol="0">
            <a:spAutoFit/>
          </a:bodyPr>
          <a:lstStyle/>
          <a:p>
            <a:pPr>
              <a:lnSpc>
                <a:spcPct val="150000"/>
              </a:lnSpc>
              <a:buFont typeface="Wingdings" pitchFamily="2" charset="2"/>
              <a:buChar char="Ø"/>
            </a:pPr>
            <a:r>
              <a:rPr lang="en-US" dirty="0" smtClean="0"/>
              <a:t>   Its is mathematical puzzle.</a:t>
            </a:r>
          </a:p>
          <a:p>
            <a:pPr>
              <a:lnSpc>
                <a:spcPct val="150000"/>
              </a:lnSpc>
              <a:buFont typeface="Wingdings" pitchFamily="2" charset="2"/>
              <a:buChar char="Ø"/>
            </a:pPr>
            <a:r>
              <a:rPr lang="en-US" dirty="0" smtClean="0"/>
              <a:t>   It consists of three disks or plates (in standard case) of different sizes.</a:t>
            </a:r>
          </a:p>
          <a:p>
            <a:pPr>
              <a:lnSpc>
                <a:spcPct val="150000"/>
              </a:lnSpc>
              <a:buFont typeface="Wingdings" pitchFamily="2" charset="2"/>
              <a:buChar char="Ø"/>
            </a:pPr>
            <a:r>
              <a:rPr lang="en-US" dirty="0" smtClean="0"/>
              <a:t>   Disks or plates slide round the one rod.</a:t>
            </a:r>
          </a:p>
          <a:p>
            <a:pPr>
              <a:lnSpc>
                <a:spcPct val="150000"/>
              </a:lnSpc>
              <a:buFont typeface="Wingdings" pitchFamily="2" charset="2"/>
              <a:buChar char="Ø"/>
            </a:pPr>
            <a:r>
              <a:rPr lang="en-US" dirty="0" smtClean="0"/>
              <a:t>The puzzle was invented by the French mathematician </a:t>
            </a:r>
            <a:r>
              <a:rPr lang="en-US" dirty="0" err="1" smtClean="0"/>
              <a:t>Édouard</a:t>
            </a:r>
            <a:r>
              <a:rPr lang="en-US" dirty="0" smtClean="0"/>
              <a:t> Lucas in 1883</a:t>
            </a:r>
          </a:p>
          <a:p>
            <a:pPr>
              <a:lnSpc>
                <a:spcPct val="150000"/>
              </a:lnSpc>
            </a:pPr>
            <a:r>
              <a:rPr lang="en-US" sz="2000" b="1" i="1" u="sng" dirty="0" smtClean="0"/>
              <a:t>Task:  </a:t>
            </a:r>
          </a:p>
          <a:p>
            <a:pPr>
              <a:lnSpc>
                <a:spcPct val="150000"/>
              </a:lnSpc>
            </a:pPr>
            <a:r>
              <a:rPr lang="en-US" dirty="0" smtClean="0"/>
              <a:t>Shift all the disks from one rod to another with following constraint –</a:t>
            </a:r>
          </a:p>
          <a:p>
            <a:pPr marL="342900" indent="-342900">
              <a:lnSpc>
                <a:spcPct val="150000"/>
              </a:lnSpc>
              <a:buAutoNum type="arabicPeriod"/>
            </a:pPr>
            <a:r>
              <a:rPr lang="en-US" dirty="0" smtClean="0"/>
              <a:t>Only one disk can be move at a time.</a:t>
            </a:r>
          </a:p>
          <a:p>
            <a:pPr marL="342900" indent="-342900">
              <a:lnSpc>
                <a:spcPct val="150000"/>
              </a:lnSpc>
              <a:buAutoNum type="arabicPeriod"/>
            </a:pPr>
            <a:r>
              <a:rPr lang="en-US" dirty="0" smtClean="0"/>
              <a:t>Only top most disk can moved.</a:t>
            </a:r>
          </a:p>
          <a:p>
            <a:pPr marL="342900" indent="-342900">
              <a:lnSpc>
                <a:spcPct val="150000"/>
              </a:lnSpc>
              <a:buAutoNum type="arabicPeriod"/>
            </a:pPr>
            <a:r>
              <a:rPr lang="en-US" dirty="0" smtClean="0"/>
              <a:t>No disk can be placed over the smaller disk.</a:t>
            </a:r>
          </a:p>
          <a:p>
            <a:pPr>
              <a:lnSpc>
                <a:spcPct val="150000"/>
              </a:lnSpc>
            </a:pPr>
            <a:r>
              <a:rPr lang="en-US" dirty="0" smtClean="0"/>
              <a:t>  </a:t>
            </a:r>
          </a:p>
          <a:p>
            <a:endParaRPr lang="en-US" dirty="0" smtClean="0"/>
          </a:p>
          <a:p>
            <a:endParaRPr lang="en-US" dirty="0"/>
          </a:p>
        </p:txBody>
      </p:sp>
      <p:grpSp>
        <p:nvGrpSpPr>
          <p:cNvPr id="14" name="Group 13"/>
          <p:cNvGrpSpPr/>
          <p:nvPr/>
        </p:nvGrpSpPr>
        <p:grpSpPr>
          <a:xfrm>
            <a:off x="381000" y="5105400"/>
            <a:ext cx="1752600" cy="1068388"/>
            <a:chOff x="381000" y="4724400"/>
            <a:chExt cx="1752600" cy="1449388"/>
          </a:xfrm>
        </p:grpSpPr>
        <p:cxnSp>
          <p:nvCxnSpPr>
            <p:cNvPr id="8" name="Straight Connector 7"/>
            <p:cNvCxnSpPr/>
            <p:nvPr/>
          </p:nvCxnSpPr>
          <p:spPr>
            <a:xfrm rot="5400000">
              <a:off x="496094" y="5447506"/>
              <a:ext cx="1447006" cy="794"/>
            </a:xfrm>
            <a:prstGeom prst="line">
              <a:avLst/>
            </a:prstGeom>
            <a:ln w="127000"/>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381000" y="6172200"/>
              <a:ext cx="1752600" cy="1588"/>
            </a:xfrm>
            <a:prstGeom prst="line">
              <a:avLst/>
            </a:prstGeom>
          </p:spPr>
          <p:style>
            <a:lnRef idx="3">
              <a:schemeClr val="accent2"/>
            </a:lnRef>
            <a:fillRef idx="0">
              <a:schemeClr val="accent2"/>
            </a:fillRef>
            <a:effectRef idx="2">
              <a:schemeClr val="accent2"/>
            </a:effectRef>
            <a:fontRef idx="minor">
              <a:schemeClr val="tx1"/>
            </a:fontRef>
          </p:style>
        </p:cxnSp>
      </p:grpSp>
      <p:sp>
        <p:nvSpPr>
          <p:cNvPr id="19" name="Rounded Rectangle 18"/>
          <p:cNvSpPr/>
          <p:nvPr/>
        </p:nvSpPr>
        <p:spPr>
          <a:xfrm>
            <a:off x="457200" y="6019800"/>
            <a:ext cx="15240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609600" y="5867400"/>
            <a:ext cx="12192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838200" y="5715000"/>
            <a:ext cx="7620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2971800" y="5103812"/>
            <a:ext cx="1752600" cy="1068388"/>
            <a:chOff x="381000" y="4724400"/>
            <a:chExt cx="1752600" cy="1449388"/>
          </a:xfrm>
        </p:grpSpPr>
        <p:cxnSp>
          <p:nvCxnSpPr>
            <p:cNvPr id="24" name="Straight Connector 23"/>
            <p:cNvCxnSpPr/>
            <p:nvPr/>
          </p:nvCxnSpPr>
          <p:spPr>
            <a:xfrm rot="5400000">
              <a:off x="496094" y="5447506"/>
              <a:ext cx="1447006" cy="794"/>
            </a:xfrm>
            <a:prstGeom prst="line">
              <a:avLst/>
            </a:prstGeom>
            <a:ln w="127000"/>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a:off x="381000" y="6172200"/>
              <a:ext cx="1752600" cy="1588"/>
            </a:xfrm>
            <a:prstGeom prst="line">
              <a:avLst/>
            </a:prstGeom>
          </p:spPr>
          <p:style>
            <a:lnRef idx="3">
              <a:schemeClr val="accent2"/>
            </a:lnRef>
            <a:fillRef idx="0">
              <a:schemeClr val="accent2"/>
            </a:fillRef>
            <a:effectRef idx="2">
              <a:schemeClr val="accent2"/>
            </a:effectRef>
            <a:fontRef idx="minor">
              <a:schemeClr val="tx1"/>
            </a:fontRef>
          </p:style>
        </p:cxnSp>
      </p:grpSp>
      <p:sp>
        <p:nvSpPr>
          <p:cNvPr id="30" name="Freeform 29"/>
          <p:cNvSpPr/>
          <p:nvPr/>
        </p:nvSpPr>
        <p:spPr>
          <a:xfrm>
            <a:off x="1401097" y="4616246"/>
            <a:ext cx="2027903" cy="641554"/>
          </a:xfrm>
          <a:custGeom>
            <a:avLst/>
            <a:gdLst>
              <a:gd name="connsiteX0" fmla="*/ 0 w 2256503"/>
              <a:gd name="connsiteY0" fmla="*/ 766915 h 855406"/>
              <a:gd name="connsiteX1" fmla="*/ 1017638 w 2256503"/>
              <a:gd name="connsiteY1" fmla="*/ 14748 h 855406"/>
              <a:gd name="connsiteX2" fmla="*/ 2256503 w 2256503"/>
              <a:gd name="connsiteY2" fmla="*/ 855406 h 855406"/>
            </a:gdLst>
            <a:ahLst/>
            <a:cxnLst>
              <a:cxn ang="0">
                <a:pos x="connsiteX0" y="connsiteY0"/>
              </a:cxn>
              <a:cxn ang="0">
                <a:pos x="connsiteX1" y="connsiteY1"/>
              </a:cxn>
              <a:cxn ang="0">
                <a:pos x="connsiteX2" y="connsiteY2"/>
              </a:cxn>
            </a:cxnLst>
            <a:rect l="l" t="t" r="r" b="b"/>
            <a:pathLst>
              <a:path w="2256503" h="855406">
                <a:moveTo>
                  <a:pt x="0" y="766915"/>
                </a:moveTo>
                <a:cubicBezTo>
                  <a:pt x="320777" y="383457"/>
                  <a:pt x="641554" y="0"/>
                  <a:pt x="1017638" y="14748"/>
                </a:cubicBezTo>
                <a:cubicBezTo>
                  <a:pt x="1393722" y="29497"/>
                  <a:pt x="1825112" y="442451"/>
                  <a:pt x="2256503" y="855406"/>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32" name="Straight Arrow Connector 31"/>
          <p:cNvCxnSpPr/>
          <p:nvPr/>
        </p:nvCxnSpPr>
        <p:spPr>
          <a:xfrm rot="16200000" flipH="1">
            <a:off x="3429000" y="5257800"/>
            <a:ext cx="304800" cy="3048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34" name="TextBox 33"/>
          <p:cNvSpPr txBox="1"/>
          <p:nvPr/>
        </p:nvSpPr>
        <p:spPr>
          <a:xfrm>
            <a:off x="685800" y="6106180"/>
            <a:ext cx="1447800" cy="523220"/>
          </a:xfrm>
          <a:prstGeom prst="rect">
            <a:avLst/>
          </a:prstGeom>
          <a:noFill/>
        </p:spPr>
        <p:txBody>
          <a:bodyPr wrap="square" rtlCol="0">
            <a:spAutoFit/>
          </a:bodyPr>
          <a:lstStyle/>
          <a:p>
            <a:r>
              <a:rPr lang="en-US" sz="2800" dirty="0" smtClean="0"/>
              <a:t>Peg A</a:t>
            </a:r>
            <a:endParaRPr lang="en-US" sz="2800" dirty="0"/>
          </a:p>
        </p:txBody>
      </p:sp>
      <p:sp>
        <p:nvSpPr>
          <p:cNvPr id="35" name="TextBox 34"/>
          <p:cNvSpPr txBox="1"/>
          <p:nvPr/>
        </p:nvSpPr>
        <p:spPr>
          <a:xfrm>
            <a:off x="3352800" y="6096000"/>
            <a:ext cx="1219200" cy="523220"/>
          </a:xfrm>
          <a:prstGeom prst="rect">
            <a:avLst/>
          </a:prstGeom>
          <a:noFill/>
        </p:spPr>
        <p:txBody>
          <a:bodyPr wrap="square" rtlCol="0">
            <a:spAutoFit/>
          </a:bodyPr>
          <a:lstStyle/>
          <a:p>
            <a:r>
              <a:rPr lang="en-US" sz="2800" dirty="0" smtClean="0"/>
              <a:t>Peg B</a:t>
            </a:r>
            <a:endParaRPr lang="en-US" sz="2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1026" name="Picture 2"/>
          <p:cNvPicPr>
            <a:picLocks noChangeAspect="1" noChangeArrowheads="1"/>
          </p:cNvPicPr>
          <p:nvPr/>
        </p:nvPicPr>
        <p:blipFill>
          <a:blip r:embed="rId2"/>
          <a:srcRect/>
          <a:stretch>
            <a:fillRect/>
          </a:stretch>
        </p:blipFill>
        <p:spPr bwMode="auto">
          <a:xfrm>
            <a:off x="609600" y="1052513"/>
            <a:ext cx="8000999" cy="51958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3074" name="Picture 2"/>
          <p:cNvPicPr>
            <a:picLocks noChangeAspect="1" noChangeArrowheads="1"/>
          </p:cNvPicPr>
          <p:nvPr/>
        </p:nvPicPr>
        <p:blipFill>
          <a:blip r:embed="rId2"/>
          <a:srcRect/>
          <a:stretch>
            <a:fillRect/>
          </a:stretch>
        </p:blipFill>
        <p:spPr bwMode="auto">
          <a:xfrm>
            <a:off x="228600" y="762000"/>
            <a:ext cx="861060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4099" name="Picture 3"/>
          <p:cNvPicPr>
            <a:picLocks noChangeAspect="1" noChangeArrowheads="1"/>
          </p:cNvPicPr>
          <p:nvPr/>
        </p:nvPicPr>
        <p:blipFill>
          <a:blip r:embed="rId2"/>
          <a:srcRect/>
          <a:stretch>
            <a:fillRect/>
          </a:stretch>
        </p:blipFill>
        <p:spPr bwMode="auto">
          <a:xfrm>
            <a:off x="228600" y="685800"/>
            <a:ext cx="8629650" cy="5962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5122" name="Picture 2"/>
          <p:cNvPicPr>
            <a:picLocks noChangeAspect="1" noChangeArrowheads="1"/>
          </p:cNvPicPr>
          <p:nvPr/>
        </p:nvPicPr>
        <p:blipFill>
          <a:blip r:embed="rId2"/>
          <a:srcRect/>
          <a:stretch>
            <a:fillRect/>
          </a:stretch>
        </p:blipFill>
        <p:spPr bwMode="auto">
          <a:xfrm>
            <a:off x="228600" y="819150"/>
            <a:ext cx="8686800" cy="5581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6147" name="Picture 3"/>
          <p:cNvPicPr>
            <a:picLocks noChangeAspect="1" noChangeArrowheads="1"/>
          </p:cNvPicPr>
          <p:nvPr/>
        </p:nvPicPr>
        <p:blipFill>
          <a:blip r:embed="rId2"/>
          <a:srcRect/>
          <a:stretch>
            <a:fillRect/>
          </a:stretch>
        </p:blipFill>
        <p:spPr bwMode="auto">
          <a:xfrm>
            <a:off x="228600" y="762000"/>
            <a:ext cx="8686800" cy="563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7170" name="Picture 2"/>
          <p:cNvPicPr>
            <a:picLocks noChangeAspect="1" noChangeArrowheads="1"/>
          </p:cNvPicPr>
          <p:nvPr/>
        </p:nvPicPr>
        <p:blipFill>
          <a:blip r:embed="rId2"/>
          <a:srcRect/>
          <a:stretch>
            <a:fillRect/>
          </a:stretch>
        </p:blipFill>
        <p:spPr bwMode="auto">
          <a:xfrm>
            <a:off x="228600" y="814388"/>
            <a:ext cx="8686800" cy="5586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8194" name="Picture 2"/>
          <p:cNvPicPr>
            <a:picLocks noChangeAspect="1" noChangeArrowheads="1"/>
          </p:cNvPicPr>
          <p:nvPr/>
        </p:nvPicPr>
        <p:blipFill>
          <a:blip r:embed="rId2"/>
          <a:srcRect/>
          <a:stretch>
            <a:fillRect/>
          </a:stretch>
        </p:blipFill>
        <p:spPr bwMode="auto">
          <a:xfrm>
            <a:off x="228600" y="838200"/>
            <a:ext cx="8686800" cy="563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11266" name="Picture 2"/>
          <p:cNvPicPr>
            <a:picLocks noChangeAspect="1" noChangeArrowheads="1"/>
          </p:cNvPicPr>
          <p:nvPr/>
        </p:nvPicPr>
        <p:blipFill>
          <a:blip r:embed="rId2"/>
          <a:srcRect/>
          <a:stretch>
            <a:fillRect/>
          </a:stretch>
        </p:blipFill>
        <p:spPr bwMode="auto">
          <a:xfrm>
            <a:off x="228600" y="914400"/>
            <a:ext cx="8610600"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Implementation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938992"/>
          </a:xfrm>
          <a:prstGeom prst="rect">
            <a:avLst/>
          </a:prstGeom>
          <a:noFill/>
        </p:spPr>
        <p:txBody>
          <a:bodyPr wrap="square" rtlCol="0">
            <a:spAutoFit/>
          </a:bodyPr>
          <a:lstStyle/>
          <a:p>
            <a:pPr>
              <a:lnSpc>
                <a:spcPct val="150000"/>
              </a:lnSpc>
            </a:pPr>
            <a:r>
              <a:rPr lang="en-US" sz="2800" dirty="0" smtClean="0"/>
              <a:t>Stack can be implemented in two ways –</a:t>
            </a:r>
          </a:p>
          <a:p>
            <a:pPr marL="457200" indent="-457200">
              <a:lnSpc>
                <a:spcPct val="150000"/>
              </a:lnSpc>
              <a:buFont typeface="+mj-lt"/>
              <a:buAutoNum type="arabicPeriod"/>
            </a:pPr>
            <a:r>
              <a:rPr lang="en-US" sz="2000" dirty="0" smtClean="0"/>
              <a:t>Using array</a:t>
            </a:r>
          </a:p>
          <a:p>
            <a:pPr marL="457200" indent="-457200">
              <a:lnSpc>
                <a:spcPct val="150000"/>
              </a:lnSpc>
              <a:buFont typeface="+mj-lt"/>
              <a:buAutoNum type="arabicPeriod"/>
            </a:pPr>
            <a:r>
              <a:rPr lang="en-US" sz="2000" dirty="0" smtClean="0"/>
              <a:t>Using linked list</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9218" name="Picture 2"/>
          <p:cNvPicPr>
            <a:picLocks noChangeAspect="1" noChangeArrowheads="1"/>
          </p:cNvPicPr>
          <p:nvPr/>
        </p:nvPicPr>
        <p:blipFill>
          <a:blip r:embed="rId2"/>
          <a:srcRect/>
          <a:stretch>
            <a:fillRect/>
          </a:stretch>
        </p:blipFill>
        <p:spPr bwMode="auto">
          <a:xfrm>
            <a:off x="304800" y="914400"/>
            <a:ext cx="84582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10242" name="Picture 2"/>
          <p:cNvPicPr>
            <a:picLocks noChangeAspect="1" noChangeArrowheads="1"/>
          </p:cNvPicPr>
          <p:nvPr/>
        </p:nvPicPr>
        <p:blipFill>
          <a:blip r:embed="rId2"/>
          <a:srcRect/>
          <a:stretch>
            <a:fillRect/>
          </a:stretch>
        </p:blipFill>
        <p:spPr bwMode="auto">
          <a:xfrm>
            <a:off x="304800" y="990600"/>
            <a:ext cx="85344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Tower of Hanoi/Brahma/Lucas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12290" name="Picture 2"/>
          <p:cNvPicPr>
            <a:picLocks noChangeAspect="1" noChangeArrowheads="1"/>
          </p:cNvPicPr>
          <p:nvPr/>
        </p:nvPicPr>
        <p:blipFill>
          <a:blip r:embed="rId2"/>
          <a:srcRect/>
          <a:stretch>
            <a:fillRect/>
          </a:stretch>
        </p:blipFill>
        <p:spPr bwMode="auto">
          <a:xfrm>
            <a:off x="228600" y="838200"/>
            <a:ext cx="86106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Complexity analysis</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3831818"/>
          </a:xfrm>
          <a:prstGeom prst="rect">
            <a:avLst/>
          </a:prstGeom>
          <a:noFill/>
        </p:spPr>
        <p:txBody>
          <a:bodyPr wrap="square" rtlCol="0">
            <a:spAutoFit/>
          </a:bodyPr>
          <a:lstStyle/>
          <a:p>
            <a:pPr>
              <a:lnSpc>
                <a:spcPct val="150000"/>
              </a:lnSpc>
            </a:pPr>
            <a:r>
              <a:rPr lang="en-US" dirty="0" smtClean="0"/>
              <a:t>Recurrence relation for Tower of Hanoi –</a:t>
            </a:r>
          </a:p>
          <a:p>
            <a:pPr>
              <a:lnSpc>
                <a:spcPct val="150000"/>
              </a:lnSpc>
            </a:pPr>
            <a:r>
              <a:rPr lang="en-US" sz="2000" dirty="0" smtClean="0"/>
              <a:t>T(n) 	=   1		if n = 1</a:t>
            </a:r>
          </a:p>
          <a:p>
            <a:pPr>
              <a:lnSpc>
                <a:spcPct val="150000"/>
              </a:lnSpc>
            </a:pPr>
            <a:r>
              <a:rPr lang="en-US" sz="2000" dirty="0" smtClean="0"/>
              <a:t>      	=   2 T(n-1) + 1	    n &gt;1</a:t>
            </a:r>
          </a:p>
          <a:p>
            <a:pPr>
              <a:lnSpc>
                <a:spcPct val="150000"/>
              </a:lnSpc>
            </a:pPr>
            <a:endParaRPr lang="en-US" sz="2000" dirty="0" smtClean="0"/>
          </a:p>
          <a:p>
            <a:pPr>
              <a:lnSpc>
                <a:spcPct val="150000"/>
              </a:lnSpc>
            </a:pPr>
            <a:endParaRPr lang="en-US" sz="2000" dirty="0" smtClean="0"/>
          </a:p>
          <a:p>
            <a:pPr>
              <a:lnSpc>
                <a:spcPct val="150000"/>
              </a:lnSpc>
            </a:pPr>
            <a:r>
              <a:rPr lang="en-US" sz="2000" dirty="0" smtClean="0"/>
              <a:t>By solving it,</a:t>
            </a:r>
          </a:p>
          <a:p>
            <a:pPr>
              <a:lnSpc>
                <a:spcPct val="150000"/>
              </a:lnSpc>
            </a:pPr>
            <a:r>
              <a:rPr lang="en-US" sz="2000" dirty="0" smtClean="0"/>
              <a:t>Time complexity = O(2</a:t>
            </a:r>
            <a:r>
              <a:rPr lang="en-US" sz="2000" baseline="30000" dirty="0" smtClean="0"/>
              <a:t>n</a:t>
            </a:r>
            <a:r>
              <a:rPr lang="en-US" sz="2000" dirty="0" smtClean="0"/>
              <a:t>)</a:t>
            </a:r>
          </a:p>
          <a:p>
            <a:r>
              <a:rPr lang="en-US" dirty="0" smtClean="0"/>
              <a:t>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anim calcmode="lin" valueType="num">
                                      <p:cBhvr additive="base">
                                        <p:cTn id="7" dur="500" fill="hold"/>
                                        <p:tgtEl>
                                          <p:spTgt spid="18">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xEl>
                                              <p:pRg st="6" end="6"/>
                                            </p:txEl>
                                          </p:spTgt>
                                        </p:tgtEl>
                                        <p:attrNameLst>
                                          <p:attrName>style.visibility</p:attrName>
                                        </p:attrNameLst>
                                      </p:cBhvr>
                                      <p:to>
                                        <p:strVal val="visible"/>
                                      </p:to>
                                    </p:set>
                                    <p:anim calcmode="lin" valueType="num">
                                      <p:cBhvr additive="base">
                                        <p:cTn id="11" dur="500" fill="hold"/>
                                        <p:tgtEl>
                                          <p:spTgt spid="1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Problem</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3831818"/>
          </a:xfrm>
          <a:prstGeom prst="rect">
            <a:avLst/>
          </a:prstGeom>
          <a:noFill/>
        </p:spPr>
        <p:txBody>
          <a:bodyPr wrap="square" rtlCol="0">
            <a:spAutoFit/>
          </a:bodyPr>
          <a:lstStyle/>
          <a:p>
            <a:pPr>
              <a:lnSpc>
                <a:spcPct val="150000"/>
              </a:lnSpc>
            </a:pPr>
            <a:r>
              <a:rPr lang="en-US" dirty="0" smtClean="0"/>
              <a:t>Assume that the operators +, -, × are left associative and ^ is right associative. The order of precedence (from highest to lowest) is ^, x , +, -. The postfix expression corresponding to the infix expression a + b × c – d ^ e ^ f is</a:t>
            </a:r>
            <a:br>
              <a:rPr lang="en-US" dirty="0" smtClean="0"/>
            </a:br>
            <a:r>
              <a:rPr lang="en-US" b="1" dirty="0" smtClean="0"/>
              <a:t>(A)</a:t>
            </a:r>
            <a:r>
              <a:rPr lang="en-US" dirty="0" smtClean="0"/>
              <a:t> </a:t>
            </a:r>
            <a:r>
              <a:rPr lang="en-US" dirty="0" err="1" smtClean="0"/>
              <a:t>abc</a:t>
            </a:r>
            <a:r>
              <a:rPr lang="en-US" dirty="0" smtClean="0"/>
              <a:t> × + def ^ ^ –</a:t>
            </a:r>
            <a:br>
              <a:rPr lang="en-US" dirty="0" smtClean="0"/>
            </a:br>
            <a:r>
              <a:rPr lang="en-US" b="1" dirty="0" smtClean="0"/>
              <a:t>(B)</a:t>
            </a:r>
            <a:r>
              <a:rPr lang="en-US" dirty="0" smtClean="0"/>
              <a:t> </a:t>
            </a:r>
            <a:r>
              <a:rPr lang="en-US" dirty="0" err="1" smtClean="0"/>
              <a:t>abc</a:t>
            </a:r>
            <a:r>
              <a:rPr lang="en-US" dirty="0" smtClean="0"/>
              <a:t> × + de ^ f ^ –</a:t>
            </a:r>
            <a:br>
              <a:rPr lang="en-US" dirty="0" smtClean="0"/>
            </a:br>
            <a:r>
              <a:rPr lang="en-US" b="1" dirty="0" smtClean="0"/>
              <a:t>(C)</a:t>
            </a:r>
            <a:r>
              <a:rPr lang="en-US" dirty="0" smtClean="0"/>
              <a:t> </a:t>
            </a:r>
            <a:r>
              <a:rPr lang="en-US" dirty="0" err="1" smtClean="0"/>
              <a:t>ab</a:t>
            </a:r>
            <a:r>
              <a:rPr lang="en-US" dirty="0" smtClean="0"/>
              <a:t> + c × d – e ^ f ^</a:t>
            </a:r>
            <a:br>
              <a:rPr lang="en-US" dirty="0" smtClean="0"/>
            </a:br>
            <a:r>
              <a:rPr lang="en-US" b="1" dirty="0" smtClean="0"/>
              <a:t>(D)</a:t>
            </a:r>
            <a:r>
              <a:rPr lang="en-US" dirty="0" smtClean="0"/>
              <a:t> – + a × </a:t>
            </a:r>
            <a:r>
              <a:rPr lang="en-US" dirty="0" err="1" smtClean="0"/>
              <a:t>bc</a:t>
            </a:r>
            <a:r>
              <a:rPr lang="en-US" dirty="0" smtClean="0"/>
              <a:t> ^ ^ def</a:t>
            </a:r>
            <a:br>
              <a:rPr lang="en-US" dirty="0" smtClean="0"/>
            </a:br>
            <a:r>
              <a:rPr lang="en-US" dirty="0" smtClean="0"/>
              <a:t> </a:t>
            </a:r>
          </a:p>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Summary</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4201150"/>
          </a:xfrm>
          <a:prstGeom prst="rect">
            <a:avLst/>
          </a:prstGeom>
          <a:noFill/>
        </p:spPr>
        <p:txBody>
          <a:bodyPr wrap="square" rtlCol="0">
            <a:spAutoFit/>
          </a:bodyPr>
          <a:lstStyle/>
          <a:p>
            <a:pPr>
              <a:lnSpc>
                <a:spcPct val="150000"/>
              </a:lnSpc>
              <a:buFont typeface="Wingdings" pitchFamily="2" charset="2"/>
              <a:buChar char="Ø"/>
            </a:pPr>
            <a:r>
              <a:rPr lang="en-US" sz="2000" dirty="0" smtClean="0"/>
              <a:t>   Basic operation on stack –</a:t>
            </a:r>
          </a:p>
          <a:p>
            <a:pPr>
              <a:lnSpc>
                <a:spcPct val="150000"/>
              </a:lnSpc>
            </a:pPr>
            <a:r>
              <a:rPr lang="en-US" sz="2000" dirty="0" smtClean="0"/>
              <a:t>	1.  Push</a:t>
            </a:r>
          </a:p>
          <a:p>
            <a:pPr>
              <a:lnSpc>
                <a:spcPct val="150000"/>
              </a:lnSpc>
            </a:pPr>
            <a:r>
              <a:rPr lang="en-US" sz="2000" dirty="0" smtClean="0"/>
              <a:t>	2.  Pop</a:t>
            </a:r>
          </a:p>
          <a:p>
            <a:pPr>
              <a:lnSpc>
                <a:spcPct val="150000"/>
              </a:lnSpc>
            </a:pPr>
            <a:r>
              <a:rPr lang="en-US" sz="2000" dirty="0" smtClean="0"/>
              <a:t>	3.  Dispose</a:t>
            </a:r>
          </a:p>
          <a:p>
            <a:pPr>
              <a:lnSpc>
                <a:spcPct val="150000"/>
              </a:lnSpc>
              <a:buFont typeface="Wingdings" pitchFamily="2" charset="2"/>
              <a:buChar char="Ø"/>
            </a:pPr>
            <a:r>
              <a:rPr lang="en-US" sz="2000" dirty="0" smtClean="0"/>
              <a:t>   Applications of stack –</a:t>
            </a:r>
          </a:p>
          <a:p>
            <a:pPr>
              <a:lnSpc>
                <a:spcPct val="150000"/>
              </a:lnSpc>
            </a:pPr>
            <a:r>
              <a:rPr lang="en-US" sz="2000" dirty="0" smtClean="0"/>
              <a:t>	1.  Evaluation of mathematical expression</a:t>
            </a:r>
          </a:p>
          <a:p>
            <a:pPr>
              <a:lnSpc>
                <a:spcPct val="150000"/>
              </a:lnSpc>
            </a:pPr>
            <a:r>
              <a:rPr lang="en-US" sz="2000" dirty="0" smtClean="0"/>
              <a:t>	2.  Conversion of expression from one form to another (Polish Notation)</a:t>
            </a:r>
          </a:p>
          <a:p>
            <a:pPr>
              <a:lnSpc>
                <a:spcPct val="150000"/>
              </a:lnSpc>
            </a:pPr>
            <a:r>
              <a:rPr lang="en-US" sz="2000" dirty="0" smtClean="0"/>
              <a:t>	3.  Tower of Hanoi problem</a:t>
            </a:r>
          </a:p>
          <a:p>
            <a:pPr>
              <a:lnSpc>
                <a:spcPct val="150000"/>
              </a:lnSpc>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Array as Stack</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6324808"/>
          </a:xfrm>
          <a:prstGeom prst="rect">
            <a:avLst/>
          </a:prstGeom>
          <a:noFill/>
        </p:spPr>
        <p:txBody>
          <a:bodyPr wrap="square" rtlCol="0">
            <a:spAutoFit/>
          </a:bodyPr>
          <a:lstStyle/>
          <a:p>
            <a:pPr>
              <a:lnSpc>
                <a:spcPct val="150000"/>
              </a:lnSpc>
            </a:pPr>
            <a:r>
              <a:rPr lang="en-US" sz="20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Create stack</a:t>
            </a:r>
          </a:p>
          <a:p>
            <a:pPr>
              <a:lnSpc>
                <a:spcPct val="150000"/>
              </a:lnSpc>
            </a:pPr>
            <a:r>
              <a:rPr lang="en-US" sz="2000" b="1" i="1" u="sng" dirty="0" smtClean="0"/>
              <a:t>C code:</a:t>
            </a:r>
            <a:r>
              <a:rPr lang="en-US" sz="2000" b="1" i="1" dirty="0" smtClean="0"/>
              <a:t>     </a:t>
            </a:r>
            <a:r>
              <a:rPr lang="en-US" sz="2000" b="1" dirty="0" smtClean="0">
                <a:solidFill>
                  <a:srgbClr val="FF0000"/>
                </a:solidFill>
              </a:rPr>
              <a:t>#define SIZE 10</a:t>
            </a:r>
            <a:endParaRPr lang="en-US" b="1" dirty="0" smtClean="0">
              <a:solidFill>
                <a:srgbClr val="FF0000"/>
              </a:solidFill>
            </a:endParaRPr>
          </a:p>
          <a:p>
            <a:pPr>
              <a:lnSpc>
                <a:spcPct val="150000"/>
              </a:lnSpc>
            </a:pPr>
            <a:r>
              <a:rPr lang="en-US" dirty="0" smtClean="0"/>
              <a:t>	</a:t>
            </a:r>
            <a:r>
              <a:rPr lang="en-US" dirty="0" err="1" smtClean="0"/>
              <a:t>struct</a:t>
            </a:r>
            <a:r>
              <a:rPr lang="en-US" dirty="0" smtClean="0"/>
              <a:t> stack{</a:t>
            </a:r>
          </a:p>
          <a:p>
            <a:pPr>
              <a:lnSpc>
                <a:spcPct val="150000"/>
              </a:lnSpc>
            </a:pPr>
            <a:r>
              <a:rPr lang="en-US" dirty="0" smtClean="0"/>
              <a:t>		</a:t>
            </a:r>
            <a:r>
              <a:rPr lang="en-US" dirty="0" err="1" smtClean="0"/>
              <a:t>int</a:t>
            </a:r>
            <a:r>
              <a:rPr lang="en-US" dirty="0" smtClean="0"/>
              <a:t> array[SIZE];</a:t>
            </a:r>
          </a:p>
          <a:p>
            <a:pPr>
              <a:lnSpc>
                <a:spcPct val="150000"/>
              </a:lnSpc>
            </a:pPr>
            <a:r>
              <a:rPr lang="en-US" dirty="0" smtClean="0"/>
              <a:t>		</a:t>
            </a:r>
            <a:r>
              <a:rPr lang="en-US" dirty="0" err="1" smtClean="0"/>
              <a:t>int</a:t>
            </a:r>
            <a:r>
              <a:rPr lang="en-US" dirty="0" smtClean="0"/>
              <a:t> TOP;</a:t>
            </a:r>
          </a:p>
          <a:p>
            <a:pPr>
              <a:lnSpc>
                <a:spcPct val="150000"/>
              </a:lnSpc>
            </a:pPr>
            <a:r>
              <a:rPr lang="en-US" dirty="0" smtClean="0"/>
              <a:t>	}; </a:t>
            </a:r>
          </a:p>
          <a:p>
            <a:pPr>
              <a:lnSpc>
                <a:spcPct val="150000"/>
              </a:lnSpc>
            </a:pPr>
            <a:endParaRPr lang="en-US" dirty="0" smtClean="0"/>
          </a:p>
          <a:p>
            <a:pPr>
              <a:lnSpc>
                <a:spcPct val="150000"/>
              </a:lnSpc>
            </a:pPr>
            <a:r>
              <a:rPr lang="en-US" sz="2000" b="1" i="1" u="sng" dirty="0" smtClean="0"/>
              <a:t>Initialize stack:</a:t>
            </a:r>
          </a:p>
          <a:p>
            <a:pPr>
              <a:lnSpc>
                <a:spcPct val="150000"/>
              </a:lnSpc>
            </a:pPr>
            <a:r>
              <a:rPr lang="en-US" b="1" dirty="0" smtClean="0"/>
              <a:t>Algorithm </a:t>
            </a:r>
            <a:r>
              <a:rPr lang="en-US" b="1" dirty="0" err="1" smtClean="0"/>
              <a:t>Init_Stack</a:t>
            </a:r>
            <a:r>
              <a:rPr lang="en-US" b="1" dirty="0" smtClean="0"/>
              <a:t> (</a:t>
            </a:r>
            <a:r>
              <a:rPr lang="en-US" b="1" dirty="0" err="1" smtClean="0"/>
              <a:t>struct</a:t>
            </a:r>
            <a:r>
              <a:rPr lang="en-US" b="1" dirty="0" smtClean="0"/>
              <a:t> stack* STK): </a:t>
            </a:r>
            <a:r>
              <a:rPr lang="en-US" dirty="0" smtClean="0"/>
              <a:t>This algorithm initializes a stack with TOP = -1. Here, STK is a pointer to a structure. TOP represents the index of the last item in a stack.</a:t>
            </a:r>
          </a:p>
          <a:p>
            <a:pPr>
              <a:lnSpc>
                <a:spcPct val="150000"/>
              </a:lnSpc>
            </a:pPr>
            <a:r>
              <a:rPr lang="en-US" dirty="0" smtClean="0"/>
              <a:t>1. STK -&gt; TOP = -1 	// -1 means stack is empty</a:t>
            </a:r>
          </a:p>
          <a:p>
            <a:pPr>
              <a:lnSpc>
                <a:spcPct val="150000"/>
              </a:lnSpc>
            </a:pPr>
            <a:endParaRPr lang="en-US" b="1" dirty="0" smtClean="0"/>
          </a:p>
          <a:p>
            <a:pPr>
              <a:lnSpc>
                <a:spcPct val="150000"/>
              </a:lnSpc>
            </a:pPr>
            <a:endParaRPr lang="en-US" b="1" dirty="0" smtClean="0"/>
          </a:p>
          <a:p>
            <a:pPr>
              <a:lnSpc>
                <a:spcPct val="150000"/>
              </a:lnSpc>
            </a:pPr>
            <a:endParaRPr lang="en-US" dirty="0" smtClean="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Illustration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646331"/>
          </a:xfrm>
          <a:prstGeom prst="rect">
            <a:avLst/>
          </a:prstGeom>
          <a:noFill/>
        </p:spPr>
        <p:txBody>
          <a:bodyPr wrap="square" rtlCol="0">
            <a:spAutoFit/>
          </a:bodyPr>
          <a:lstStyle/>
          <a:p>
            <a:endParaRPr lang="en-US" dirty="0" smtClean="0"/>
          </a:p>
          <a:p>
            <a:endParaRPr lang="en-US" dirty="0"/>
          </a:p>
        </p:txBody>
      </p:sp>
      <p:graphicFrame>
        <p:nvGraphicFramePr>
          <p:cNvPr id="7" name="Table 6"/>
          <p:cNvGraphicFramePr>
            <a:graphicFrameLocks noGrp="1"/>
          </p:cNvGraphicFramePr>
          <p:nvPr/>
        </p:nvGraphicFramePr>
        <p:xfrm>
          <a:off x="2819400" y="1676400"/>
          <a:ext cx="5715000" cy="370840"/>
        </p:xfrm>
        <a:graphic>
          <a:graphicData uri="http://schemas.openxmlformats.org/drawingml/2006/table">
            <a:tbl>
              <a:tblPr firstRow="1" bandRow="1">
                <a:tableStyleId>{5940675A-B579-460E-94D1-54222C63F5DA}</a:tableStyleId>
              </a:tblPr>
              <a:tblGrid>
                <a:gridCol w="714375"/>
                <a:gridCol w="714375"/>
                <a:gridCol w="714375"/>
                <a:gridCol w="714375"/>
                <a:gridCol w="714375"/>
                <a:gridCol w="714375"/>
                <a:gridCol w="714375"/>
                <a:gridCol w="714375"/>
              </a:tblGrid>
              <a:tr h="370840">
                <a:tc>
                  <a:txBody>
                    <a:bodyPr/>
                    <a:lstStyle/>
                    <a:p>
                      <a:pPr algn="ctr"/>
                      <a:r>
                        <a:rPr lang="en-US" dirty="0" smtClean="0"/>
                        <a:t>8</a:t>
                      </a:r>
                      <a:endParaRPr lang="en-US" dirty="0"/>
                    </a:p>
                  </a:txBody>
                  <a:tcPr/>
                </a:tc>
                <a:tc>
                  <a:txBody>
                    <a:bodyPr/>
                    <a:lstStyle/>
                    <a:p>
                      <a:pPr algn="ctr"/>
                      <a:r>
                        <a:rPr lang="en-US" dirty="0" smtClean="0"/>
                        <a:t>56</a:t>
                      </a:r>
                      <a:endParaRPr lang="en-US" dirty="0"/>
                    </a:p>
                  </a:txBody>
                  <a:tcPr/>
                </a:tc>
                <a:tc>
                  <a:txBody>
                    <a:bodyPr/>
                    <a:lstStyle/>
                    <a:p>
                      <a:pPr algn="ctr"/>
                      <a:r>
                        <a:rPr lang="en-US" dirty="0" smtClean="0"/>
                        <a:t>57</a:t>
                      </a:r>
                      <a:endParaRPr lang="en-US" dirty="0"/>
                    </a:p>
                  </a:txBody>
                  <a:tcPr/>
                </a:tc>
                <a:tc>
                  <a:txBody>
                    <a:bodyPr/>
                    <a:lstStyle/>
                    <a:p>
                      <a:pPr algn="ctr"/>
                      <a:r>
                        <a:rPr lang="en-US" dirty="0" smtClean="0"/>
                        <a:t>7</a:t>
                      </a:r>
                      <a:endParaRPr lang="en-US" dirty="0"/>
                    </a:p>
                  </a:txBody>
                  <a:tcPr/>
                </a:tc>
                <a:tc>
                  <a:txBody>
                    <a:bodyPr/>
                    <a:lstStyle/>
                    <a:p>
                      <a:pPr algn="ctr"/>
                      <a:r>
                        <a:rPr lang="en-US" dirty="0" smtClean="0"/>
                        <a:t>56</a:t>
                      </a:r>
                      <a:endParaRPr lang="en-US" dirty="0"/>
                    </a:p>
                  </a:txBody>
                  <a:tcPr/>
                </a:tc>
                <a:tc>
                  <a:txBody>
                    <a:bodyPr/>
                    <a:lstStyle/>
                    <a:p>
                      <a:pPr algn="ctr"/>
                      <a:r>
                        <a:rPr lang="en-US" dirty="0" smtClean="0"/>
                        <a:t>9</a:t>
                      </a:r>
                      <a:endParaRPr lang="en-US" dirty="0"/>
                    </a:p>
                  </a:txBody>
                  <a:tcPr/>
                </a:tc>
                <a:tc>
                  <a:txBody>
                    <a:bodyPr/>
                    <a:lstStyle/>
                    <a:p>
                      <a:pPr algn="ctr"/>
                      <a:endParaRPr lang="en-US"/>
                    </a:p>
                  </a:txBody>
                  <a:tcPr/>
                </a:tc>
                <a:tc>
                  <a:txBody>
                    <a:bodyPr/>
                    <a:lstStyle/>
                    <a:p>
                      <a:pPr algn="ctr"/>
                      <a:endParaRPr lang="en-US" dirty="0"/>
                    </a:p>
                  </a:txBody>
                  <a:tcPr/>
                </a:tc>
              </a:tr>
            </a:tbl>
          </a:graphicData>
        </a:graphic>
      </p:graphicFrame>
      <p:sp>
        <p:nvSpPr>
          <p:cNvPr id="9" name="TextBox 8"/>
          <p:cNvSpPr txBox="1"/>
          <p:nvPr/>
        </p:nvSpPr>
        <p:spPr>
          <a:xfrm>
            <a:off x="381000" y="838200"/>
            <a:ext cx="8229600" cy="461665"/>
          </a:xfrm>
          <a:prstGeom prst="rect">
            <a:avLst/>
          </a:prstGeom>
          <a:noFill/>
        </p:spPr>
        <p:txBody>
          <a:bodyPr wrap="square" rtlCol="0">
            <a:spAutoFit/>
          </a:bodyPr>
          <a:lstStyle/>
          <a:p>
            <a:r>
              <a:rPr lang="en-US" sz="2400" dirty="0" smtClean="0"/>
              <a:t>SIZE = 8		Push   8, 56, 57, 7, 56, 9</a:t>
            </a:r>
            <a:endParaRPr lang="en-US" sz="2400" dirty="0"/>
          </a:p>
        </p:txBody>
      </p:sp>
      <p:sp>
        <p:nvSpPr>
          <p:cNvPr id="13" name="TextBox 12"/>
          <p:cNvSpPr txBox="1"/>
          <p:nvPr/>
        </p:nvSpPr>
        <p:spPr>
          <a:xfrm>
            <a:off x="228600" y="2590800"/>
            <a:ext cx="1828800" cy="461665"/>
          </a:xfrm>
          <a:prstGeom prst="rect">
            <a:avLst/>
          </a:prstGeom>
          <a:noFill/>
        </p:spPr>
        <p:txBody>
          <a:bodyPr wrap="square" rtlCol="0">
            <a:spAutoFit/>
          </a:bodyPr>
          <a:lstStyle/>
          <a:p>
            <a:r>
              <a:rPr lang="en-US" sz="2400" dirty="0" smtClean="0"/>
              <a:t>Push 89, 90</a:t>
            </a:r>
            <a:endParaRPr lang="en-US" sz="2400" dirty="0"/>
          </a:p>
        </p:txBody>
      </p:sp>
      <p:graphicFrame>
        <p:nvGraphicFramePr>
          <p:cNvPr id="8" name="Table 7"/>
          <p:cNvGraphicFramePr>
            <a:graphicFrameLocks noGrp="1"/>
          </p:cNvGraphicFramePr>
          <p:nvPr/>
        </p:nvGraphicFramePr>
        <p:xfrm>
          <a:off x="1524000" y="1676400"/>
          <a:ext cx="533400" cy="370840"/>
        </p:xfrm>
        <a:graphic>
          <a:graphicData uri="http://schemas.openxmlformats.org/drawingml/2006/table">
            <a:tbl>
              <a:tblPr firstRow="1" bandRow="1">
                <a:tableStyleId>{5940675A-B579-460E-94D1-54222C63F5DA}</a:tableStyleId>
              </a:tblPr>
              <a:tblGrid>
                <a:gridCol w="533400"/>
              </a:tblGrid>
              <a:tr h="370840">
                <a:tc>
                  <a:txBody>
                    <a:bodyPr/>
                    <a:lstStyle/>
                    <a:p>
                      <a:pPr algn="ctr"/>
                      <a:r>
                        <a:rPr lang="en-US" dirty="0" smtClean="0"/>
                        <a:t>5</a:t>
                      </a:r>
                      <a:endParaRPr lang="en-US" dirty="0"/>
                    </a:p>
                  </a:txBody>
                  <a:tcPr/>
                </a:tc>
              </a:tr>
            </a:tbl>
          </a:graphicData>
        </a:graphic>
      </p:graphicFrame>
      <p:sp>
        <p:nvSpPr>
          <p:cNvPr id="10" name="TextBox 9"/>
          <p:cNvSpPr txBox="1"/>
          <p:nvPr/>
        </p:nvSpPr>
        <p:spPr>
          <a:xfrm>
            <a:off x="1524000" y="2057400"/>
            <a:ext cx="685800" cy="369332"/>
          </a:xfrm>
          <a:prstGeom prst="rect">
            <a:avLst/>
          </a:prstGeom>
          <a:noFill/>
        </p:spPr>
        <p:txBody>
          <a:bodyPr wrap="square" rtlCol="0">
            <a:spAutoFit/>
          </a:bodyPr>
          <a:lstStyle/>
          <a:p>
            <a:r>
              <a:rPr lang="en-US" dirty="0" smtClean="0"/>
              <a:t>TOP</a:t>
            </a:r>
            <a:endParaRPr lang="en-US" dirty="0"/>
          </a:p>
        </p:txBody>
      </p:sp>
      <p:graphicFrame>
        <p:nvGraphicFramePr>
          <p:cNvPr id="14" name="Table 13"/>
          <p:cNvGraphicFramePr>
            <a:graphicFrameLocks noGrp="1"/>
          </p:cNvGraphicFramePr>
          <p:nvPr/>
        </p:nvGraphicFramePr>
        <p:xfrm>
          <a:off x="1524000" y="3276600"/>
          <a:ext cx="533400" cy="370840"/>
        </p:xfrm>
        <a:graphic>
          <a:graphicData uri="http://schemas.openxmlformats.org/drawingml/2006/table">
            <a:tbl>
              <a:tblPr firstRow="1" bandRow="1">
                <a:tableStyleId>{5940675A-B579-460E-94D1-54222C63F5DA}</a:tableStyleId>
              </a:tblPr>
              <a:tblGrid>
                <a:gridCol w="533400"/>
              </a:tblGrid>
              <a:tr h="370840">
                <a:tc>
                  <a:txBody>
                    <a:bodyPr/>
                    <a:lstStyle/>
                    <a:p>
                      <a:pPr algn="ctr"/>
                      <a:r>
                        <a:rPr lang="en-US" dirty="0" smtClean="0"/>
                        <a:t>7</a:t>
                      </a:r>
                      <a:endParaRPr lang="en-US" dirty="0"/>
                    </a:p>
                  </a:txBody>
                  <a:tcPr/>
                </a:tc>
              </a:tr>
            </a:tbl>
          </a:graphicData>
        </a:graphic>
      </p:graphicFrame>
      <p:sp>
        <p:nvSpPr>
          <p:cNvPr id="16" name="TextBox 15"/>
          <p:cNvSpPr txBox="1"/>
          <p:nvPr/>
        </p:nvSpPr>
        <p:spPr>
          <a:xfrm>
            <a:off x="1524000" y="3669268"/>
            <a:ext cx="685800" cy="369332"/>
          </a:xfrm>
          <a:prstGeom prst="rect">
            <a:avLst/>
          </a:prstGeom>
          <a:noFill/>
        </p:spPr>
        <p:txBody>
          <a:bodyPr wrap="square" rtlCol="0">
            <a:spAutoFit/>
          </a:bodyPr>
          <a:lstStyle/>
          <a:p>
            <a:r>
              <a:rPr lang="en-US" dirty="0" smtClean="0"/>
              <a:t>TOP</a:t>
            </a:r>
            <a:endParaRPr lang="en-US" dirty="0"/>
          </a:p>
        </p:txBody>
      </p:sp>
      <p:graphicFrame>
        <p:nvGraphicFramePr>
          <p:cNvPr id="19" name="Table 18"/>
          <p:cNvGraphicFramePr>
            <a:graphicFrameLocks noGrp="1"/>
          </p:cNvGraphicFramePr>
          <p:nvPr/>
        </p:nvGraphicFramePr>
        <p:xfrm>
          <a:off x="2819400" y="3286760"/>
          <a:ext cx="5715000" cy="370840"/>
        </p:xfrm>
        <a:graphic>
          <a:graphicData uri="http://schemas.openxmlformats.org/drawingml/2006/table">
            <a:tbl>
              <a:tblPr firstRow="1" bandRow="1">
                <a:tableStyleId>{5940675A-B579-460E-94D1-54222C63F5DA}</a:tableStyleId>
              </a:tblPr>
              <a:tblGrid>
                <a:gridCol w="714375"/>
                <a:gridCol w="714375"/>
                <a:gridCol w="714375"/>
                <a:gridCol w="714375"/>
                <a:gridCol w="714375"/>
                <a:gridCol w="714375"/>
                <a:gridCol w="714375"/>
                <a:gridCol w="714375"/>
              </a:tblGrid>
              <a:tr h="370840">
                <a:tc>
                  <a:txBody>
                    <a:bodyPr/>
                    <a:lstStyle/>
                    <a:p>
                      <a:pPr algn="ctr"/>
                      <a:r>
                        <a:rPr lang="en-US" dirty="0" smtClean="0"/>
                        <a:t>8</a:t>
                      </a:r>
                      <a:endParaRPr lang="en-US" dirty="0"/>
                    </a:p>
                  </a:txBody>
                  <a:tcPr/>
                </a:tc>
                <a:tc>
                  <a:txBody>
                    <a:bodyPr/>
                    <a:lstStyle/>
                    <a:p>
                      <a:pPr algn="ctr"/>
                      <a:r>
                        <a:rPr lang="en-US" dirty="0" smtClean="0"/>
                        <a:t>56</a:t>
                      </a:r>
                      <a:endParaRPr lang="en-US" dirty="0"/>
                    </a:p>
                  </a:txBody>
                  <a:tcPr/>
                </a:tc>
                <a:tc>
                  <a:txBody>
                    <a:bodyPr/>
                    <a:lstStyle/>
                    <a:p>
                      <a:pPr algn="ctr"/>
                      <a:r>
                        <a:rPr lang="en-US" dirty="0" smtClean="0"/>
                        <a:t>57</a:t>
                      </a:r>
                      <a:endParaRPr lang="en-US" dirty="0"/>
                    </a:p>
                  </a:txBody>
                  <a:tcPr/>
                </a:tc>
                <a:tc>
                  <a:txBody>
                    <a:bodyPr/>
                    <a:lstStyle/>
                    <a:p>
                      <a:pPr algn="ctr"/>
                      <a:r>
                        <a:rPr lang="en-US" dirty="0" smtClean="0"/>
                        <a:t>7</a:t>
                      </a:r>
                      <a:endParaRPr lang="en-US" dirty="0"/>
                    </a:p>
                  </a:txBody>
                  <a:tcPr/>
                </a:tc>
                <a:tc>
                  <a:txBody>
                    <a:bodyPr/>
                    <a:lstStyle/>
                    <a:p>
                      <a:pPr algn="ctr"/>
                      <a:r>
                        <a:rPr lang="en-US" dirty="0" smtClean="0"/>
                        <a:t>56</a:t>
                      </a:r>
                      <a:endParaRPr lang="en-US" dirty="0"/>
                    </a:p>
                  </a:txBody>
                  <a:tcPr/>
                </a:tc>
                <a:tc>
                  <a:txBody>
                    <a:bodyPr/>
                    <a:lstStyle/>
                    <a:p>
                      <a:pPr algn="ctr"/>
                      <a:r>
                        <a:rPr lang="en-US" dirty="0" smtClean="0"/>
                        <a:t>9</a:t>
                      </a:r>
                      <a:endParaRPr lang="en-US" dirty="0"/>
                    </a:p>
                  </a:txBody>
                  <a:tcPr/>
                </a:tc>
                <a:tc>
                  <a:txBody>
                    <a:bodyPr/>
                    <a:lstStyle/>
                    <a:p>
                      <a:pPr algn="ctr"/>
                      <a:r>
                        <a:rPr lang="en-US" dirty="0" smtClean="0"/>
                        <a:t>89</a:t>
                      </a:r>
                      <a:endParaRPr lang="en-US" dirty="0"/>
                    </a:p>
                  </a:txBody>
                  <a:tcPr/>
                </a:tc>
                <a:tc>
                  <a:txBody>
                    <a:bodyPr/>
                    <a:lstStyle/>
                    <a:p>
                      <a:pPr algn="ctr"/>
                      <a:r>
                        <a:rPr lang="en-US" dirty="0" smtClean="0"/>
                        <a:t>90</a:t>
                      </a:r>
                      <a:endParaRPr lang="en-US" dirty="0"/>
                    </a:p>
                  </a:txBody>
                  <a:tcPr/>
                </a:tc>
              </a:tr>
            </a:tbl>
          </a:graphicData>
        </a:graphic>
      </p:graphicFrame>
      <p:sp>
        <p:nvSpPr>
          <p:cNvPr id="21" name="TextBox 20"/>
          <p:cNvSpPr txBox="1"/>
          <p:nvPr/>
        </p:nvSpPr>
        <p:spPr>
          <a:xfrm>
            <a:off x="304800" y="4186535"/>
            <a:ext cx="1371600" cy="461665"/>
          </a:xfrm>
          <a:prstGeom prst="rect">
            <a:avLst/>
          </a:prstGeom>
          <a:noFill/>
        </p:spPr>
        <p:txBody>
          <a:bodyPr wrap="square" rtlCol="0">
            <a:spAutoFit/>
          </a:bodyPr>
          <a:lstStyle/>
          <a:p>
            <a:r>
              <a:rPr lang="en-US" sz="2400" dirty="0" smtClean="0"/>
              <a:t>Push 34</a:t>
            </a:r>
            <a:endParaRPr lang="en-US" sz="2400" dirty="0"/>
          </a:p>
        </p:txBody>
      </p:sp>
      <p:sp>
        <p:nvSpPr>
          <p:cNvPr id="22" name="TextBox 21"/>
          <p:cNvSpPr txBox="1"/>
          <p:nvPr/>
        </p:nvSpPr>
        <p:spPr>
          <a:xfrm>
            <a:off x="2286000" y="4191000"/>
            <a:ext cx="3657600" cy="400110"/>
          </a:xfrm>
          <a:prstGeom prst="rect">
            <a:avLst/>
          </a:prstGeom>
          <a:noFill/>
        </p:spPr>
        <p:txBody>
          <a:bodyPr wrap="square" rtlCol="0">
            <a:spAutoFit/>
          </a:bodyPr>
          <a:lstStyle/>
          <a:p>
            <a:r>
              <a:rPr lang="en-US" sz="2000" dirty="0" smtClean="0">
                <a:solidFill>
                  <a:srgbClr val="FF0000"/>
                </a:solidFill>
              </a:rPr>
              <a:t>Stack Overflow</a:t>
            </a:r>
            <a:endParaRPr lang="en-US" dirty="0">
              <a:solidFill>
                <a:srgbClr val="FF0000"/>
              </a:solidFill>
            </a:endParaRPr>
          </a:p>
        </p:txBody>
      </p:sp>
      <p:sp>
        <p:nvSpPr>
          <p:cNvPr id="23" name="TextBox 22"/>
          <p:cNvSpPr txBox="1"/>
          <p:nvPr/>
        </p:nvSpPr>
        <p:spPr>
          <a:xfrm>
            <a:off x="304800" y="4876800"/>
            <a:ext cx="2362200" cy="461665"/>
          </a:xfrm>
          <a:prstGeom prst="rect">
            <a:avLst/>
          </a:prstGeom>
          <a:noFill/>
        </p:spPr>
        <p:txBody>
          <a:bodyPr wrap="square" rtlCol="0">
            <a:spAutoFit/>
          </a:bodyPr>
          <a:lstStyle/>
          <a:p>
            <a:r>
              <a:rPr lang="en-US" sz="2400" dirty="0" smtClean="0"/>
              <a:t>4 Times Pop</a:t>
            </a:r>
            <a:endParaRPr lang="en-US" sz="2400" dirty="0"/>
          </a:p>
        </p:txBody>
      </p:sp>
      <p:graphicFrame>
        <p:nvGraphicFramePr>
          <p:cNvPr id="24" name="Table 23"/>
          <p:cNvGraphicFramePr>
            <a:graphicFrameLocks noGrp="1"/>
          </p:cNvGraphicFramePr>
          <p:nvPr/>
        </p:nvGraphicFramePr>
        <p:xfrm>
          <a:off x="1600200" y="5420360"/>
          <a:ext cx="533400" cy="370840"/>
        </p:xfrm>
        <a:graphic>
          <a:graphicData uri="http://schemas.openxmlformats.org/drawingml/2006/table">
            <a:tbl>
              <a:tblPr firstRow="1" bandRow="1">
                <a:tableStyleId>{5940675A-B579-460E-94D1-54222C63F5DA}</a:tableStyleId>
              </a:tblPr>
              <a:tblGrid>
                <a:gridCol w="533400"/>
              </a:tblGrid>
              <a:tr h="370840">
                <a:tc>
                  <a:txBody>
                    <a:bodyPr/>
                    <a:lstStyle/>
                    <a:p>
                      <a:pPr algn="ctr"/>
                      <a:r>
                        <a:rPr lang="en-US" dirty="0" smtClean="0"/>
                        <a:t>3</a:t>
                      </a:r>
                      <a:endParaRPr lang="en-US" dirty="0"/>
                    </a:p>
                  </a:txBody>
                  <a:tcPr/>
                </a:tc>
              </a:tr>
            </a:tbl>
          </a:graphicData>
        </a:graphic>
      </p:graphicFrame>
      <p:sp>
        <p:nvSpPr>
          <p:cNvPr id="25" name="TextBox 24"/>
          <p:cNvSpPr txBox="1"/>
          <p:nvPr/>
        </p:nvSpPr>
        <p:spPr>
          <a:xfrm>
            <a:off x="1600200" y="5867400"/>
            <a:ext cx="685800" cy="369332"/>
          </a:xfrm>
          <a:prstGeom prst="rect">
            <a:avLst/>
          </a:prstGeom>
          <a:noFill/>
        </p:spPr>
        <p:txBody>
          <a:bodyPr wrap="square" rtlCol="0">
            <a:spAutoFit/>
          </a:bodyPr>
          <a:lstStyle/>
          <a:p>
            <a:r>
              <a:rPr lang="en-US" dirty="0" smtClean="0"/>
              <a:t>TOP</a:t>
            </a:r>
            <a:endParaRPr lang="en-US" dirty="0"/>
          </a:p>
        </p:txBody>
      </p:sp>
      <p:graphicFrame>
        <p:nvGraphicFramePr>
          <p:cNvPr id="26" name="Table 25"/>
          <p:cNvGraphicFramePr>
            <a:graphicFrameLocks noGrp="1"/>
          </p:cNvGraphicFramePr>
          <p:nvPr/>
        </p:nvGraphicFramePr>
        <p:xfrm>
          <a:off x="2819400" y="5420360"/>
          <a:ext cx="5715000" cy="370840"/>
        </p:xfrm>
        <a:graphic>
          <a:graphicData uri="http://schemas.openxmlformats.org/drawingml/2006/table">
            <a:tbl>
              <a:tblPr firstRow="1" bandRow="1">
                <a:tableStyleId>{5940675A-B579-460E-94D1-54222C63F5DA}</a:tableStyleId>
              </a:tblPr>
              <a:tblGrid>
                <a:gridCol w="714375"/>
                <a:gridCol w="714375"/>
                <a:gridCol w="714375"/>
                <a:gridCol w="714375"/>
                <a:gridCol w="714375"/>
                <a:gridCol w="714375"/>
                <a:gridCol w="714375"/>
                <a:gridCol w="714375"/>
              </a:tblGrid>
              <a:tr h="370840">
                <a:tc>
                  <a:txBody>
                    <a:bodyPr/>
                    <a:lstStyle/>
                    <a:p>
                      <a:pPr algn="ctr"/>
                      <a:r>
                        <a:rPr lang="en-US" dirty="0" smtClean="0"/>
                        <a:t>8</a:t>
                      </a:r>
                      <a:endParaRPr lang="en-US" dirty="0"/>
                    </a:p>
                  </a:txBody>
                  <a:tcPr/>
                </a:tc>
                <a:tc>
                  <a:txBody>
                    <a:bodyPr/>
                    <a:lstStyle/>
                    <a:p>
                      <a:pPr algn="ctr"/>
                      <a:r>
                        <a:rPr lang="en-US" dirty="0" smtClean="0"/>
                        <a:t>56</a:t>
                      </a:r>
                      <a:endParaRPr lang="en-US" dirty="0"/>
                    </a:p>
                  </a:txBody>
                  <a:tcPr/>
                </a:tc>
                <a:tc>
                  <a:txBody>
                    <a:bodyPr/>
                    <a:lstStyle/>
                    <a:p>
                      <a:pPr algn="ctr"/>
                      <a:r>
                        <a:rPr lang="en-US" dirty="0" smtClean="0"/>
                        <a:t>57</a:t>
                      </a:r>
                      <a:endParaRPr lang="en-US" dirty="0"/>
                    </a:p>
                  </a:txBody>
                  <a:tcPr/>
                </a:tc>
                <a:tc>
                  <a:txBody>
                    <a:bodyPr/>
                    <a:lstStyle/>
                    <a:p>
                      <a:pPr algn="ctr"/>
                      <a:r>
                        <a:rPr lang="en-US" dirty="0" smtClean="0"/>
                        <a:t>7</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27" name="TextBox 26"/>
          <p:cNvSpPr txBox="1"/>
          <p:nvPr/>
        </p:nvSpPr>
        <p:spPr>
          <a:xfrm>
            <a:off x="2971800" y="1295400"/>
            <a:ext cx="301686" cy="369332"/>
          </a:xfrm>
          <a:prstGeom prst="rect">
            <a:avLst/>
          </a:prstGeom>
          <a:noFill/>
        </p:spPr>
        <p:txBody>
          <a:bodyPr wrap="none" rtlCol="0">
            <a:spAutoFit/>
          </a:bodyPr>
          <a:lstStyle/>
          <a:p>
            <a:r>
              <a:rPr lang="en-US" dirty="0" smtClean="0"/>
              <a:t>0</a:t>
            </a:r>
            <a:endParaRPr lang="en-US" dirty="0"/>
          </a:p>
        </p:txBody>
      </p:sp>
      <p:sp>
        <p:nvSpPr>
          <p:cNvPr id="28" name="TextBox 27"/>
          <p:cNvSpPr txBox="1"/>
          <p:nvPr/>
        </p:nvSpPr>
        <p:spPr>
          <a:xfrm>
            <a:off x="3581400" y="1295400"/>
            <a:ext cx="301686" cy="369332"/>
          </a:xfrm>
          <a:prstGeom prst="rect">
            <a:avLst/>
          </a:prstGeom>
          <a:noFill/>
        </p:spPr>
        <p:txBody>
          <a:bodyPr wrap="none" rtlCol="0">
            <a:spAutoFit/>
          </a:bodyPr>
          <a:lstStyle/>
          <a:p>
            <a:r>
              <a:rPr lang="en-US" dirty="0" smtClean="0"/>
              <a:t>1</a:t>
            </a:r>
            <a:endParaRPr lang="en-US" dirty="0"/>
          </a:p>
        </p:txBody>
      </p:sp>
      <p:sp>
        <p:nvSpPr>
          <p:cNvPr id="29" name="TextBox 28"/>
          <p:cNvSpPr txBox="1"/>
          <p:nvPr/>
        </p:nvSpPr>
        <p:spPr>
          <a:xfrm>
            <a:off x="4419600" y="1295400"/>
            <a:ext cx="301686" cy="369332"/>
          </a:xfrm>
          <a:prstGeom prst="rect">
            <a:avLst/>
          </a:prstGeom>
          <a:noFill/>
        </p:spPr>
        <p:txBody>
          <a:bodyPr wrap="none" rtlCol="0">
            <a:spAutoFit/>
          </a:bodyPr>
          <a:lstStyle/>
          <a:p>
            <a:r>
              <a:rPr lang="en-US" dirty="0" smtClean="0"/>
              <a:t>2</a:t>
            </a:r>
            <a:endParaRPr lang="en-US" dirty="0"/>
          </a:p>
        </p:txBody>
      </p:sp>
      <p:sp>
        <p:nvSpPr>
          <p:cNvPr id="30" name="TextBox 29"/>
          <p:cNvSpPr txBox="1"/>
          <p:nvPr/>
        </p:nvSpPr>
        <p:spPr>
          <a:xfrm>
            <a:off x="5105400" y="1295400"/>
            <a:ext cx="301686" cy="369332"/>
          </a:xfrm>
          <a:prstGeom prst="rect">
            <a:avLst/>
          </a:prstGeom>
          <a:noFill/>
        </p:spPr>
        <p:txBody>
          <a:bodyPr wrap="none" rtlCol="0">
            <a:spAutoFit/>
          </a:bodyPr>
          <a:lstStyle/>
          <a:p>
            <a:r>
              <a:rPr lang="en-US" dirty="0" smtClean="0"/>
              <a:t>3</a:t>
            </a:r>
            <a:endParaRPr lang="en-US" dirty="0"/>
          </a:p>
        </p:txBody>
      </p:sp>
      <p:sp>
        <p:nvSpPr>
          <p:cNvPr id="31" name="TextBox 30"/>
          <p:cNvSpPr txBox="1"/>
          <p:nvPr/>
        </p:nvSpPr>
        <p:spPr>
          <a:xfrm>
            <a:off x="5867400" y="1295400"/>
            <a:ext cx="301686" cy="369332"/>
          </a:xfrm>
          <a:prstGeom prst="rect">
            <a:avLst/>
          </a:prstGeom>
          <a:noFill/>
        </p:spPr>
        <p:txBody>
          <a:bodyPr wrap="none" rtlCol="0">
            <a:spAutoFit/>
          </a:bodyPr>
          <a:lstStyle/>
          <a:p>
            <a:r>
              <a:rPr lang="en-US" dirty="0" smtClean="0"/>
              <a:t>4</a:t>
            </a:r>
            <a:endParaRPr lang="en-US" dirty="0"/>
          </a:p>
        </p:txBody>
      </p:sp>
      <p:sp>
        <p:nvSpPr>
          <p:cNvPr id="32" name="TextBox 31"/>
          <p:cNvSpPr txBox="1"/>
          <p:nvPr/>
        </p:nvSpPr>
        <p:spPr>
          <a:xfrm>
            <a:off x="6553200" y="1295400"/>
            <a:ext cx="301686" cy="369332"/>
          </a:xfrm>
          <a:prstGeom prst="rect">
            <a:avLst/>
          </a:prstGeom>
          <a:noFill/>
        </p:spPr>
        <p:txBody>
          <a:bodyPr wrap="none" rtlCol="0">
            <a:spAutoFit/>
          </a:bodyPr>
          <a:lstStyle/>
          <a:p>
            <a:r>
              <a:rPr lang="en-US" dirty="0" smtClean="0"/>
              <a:t>5</a:t>
            </a:r>
            <a:endParaRPr lang="en-US" dirty="0"/>
          </a:p>
        </p:txBody>
      </p:sp>
      <p:sp>
        <p:nvSpPr>
          <p:cNvPr id="33" name="TextBox 32"/>
          <p:cNvSpPr txBox="1"/>
          <p:nvPr/>
        </p:nvSpPr>
        <p:spPr>
          <a:xfrm>
            <a:off x="7315200" y="1295400"/>
            <a:ext cx="301686" cy="369332"/>
          </a:xfrm>
          <a:prstGeom prst="rect">
            <a:avLst/>
          </a:prstGeom>
          <a:noFill/>
        </p:spPr>
        <p:txBody>
          <a:bodyPr wrap="none" rtlCol="0">
            <a:spAutoFit/>
          </a:bodyPr>
          <a:lstStyle/>
          <a:p>
            <a:r>
              <a:rPr lang="en-US" dirty="0" smtClean="0"/>
              <a:t>6</a:t>
            </a:r>
            <a:endParaRPr lang="en-US" dirty="0"/>
          </a:p>
        </p:txBody>
      </p:sp>
      <p:sp>
        <p:nvSpPr>
          <p:cNvPr id="34" name="TextBox 33"/>
          <p:cNvSpPr txBox="1"/>
          <p:nvPr/>
        </p:nvSpPr>
        <p:spPr>
          <a:xfrm>
            <a:off x="8001000" y="1295400"/>
            <a:ext cx="301686" cy="369332"/>
          </a:xfrm>
          <a:prstGeom prst="rect">
            <a:avLst/>
          </a:prstGeom>
          <a:noFill/>
        </p:spPr>
        <p:txBody>
          <a:bodyPr wrap="none" rtlCol="0">
            <a:spAutoFit/>
          </a:bodyPr>
          <a:lstStyle/>
          <a:p>
            <a:r>
              <a:rPr lang="en-US" dirty="0" smtClean="0"/>
              <a:t>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0" grpId="0"/>
      <p:bldP spid="16" grpId="0"/>
      <p:bldP spid="21" grpId="0"/>
      <p:bldP spid="22"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Push operation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pic>
        <p:nvPicPr>
          <p:cNvPr id="9" name="Picture 3"/>
          <p:cNvPicPr>
            <a:picLocks noChangeAspect="1" noChangeArrowheads="1"/>
          </p:cNvPicPr>
          <p:nvPr/>
        </p:nvPicPr>
        <p:blipFill>
          <a:blip r:embed="rId2"/>
          <a:srcRect/>
          <a:stretch>
            <a:fillRect/>
          </a:stretch>
        </p:blipFill>
        <p:spPr bwMode="auto">
          <a:xfrm>
            <a:off x="381000" y="1981200"/>
            <a:ext cx="8370887"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ChangeArrowheads="1"/>
          </p:cNvSpPr>
          <p:nvPr/>
        </p:nvSpPr>
        <p:spPr bwMode="auto">
          <a:xfrm>
            <a:off x="-45720" y="0"/>
            <a:ext cx="45719" cy="6858000"/>
          </a:xfrm>
          <a:prstGeom prst="rect">
            <a:avLst/>
          </a:prstGeom>
          <a:gradFill rotWithShape="0">
            <a:gsLst>
              <a:gs pos="0">
                <a:schemeClr val="tx1"/>
              </a:gs>
              <a:gs pos="100000">
                <a:schemeClr val="bg1"/>
              </a:gs>
            </a:gsLst>
            <a:lin ang="0" scaled="1"/>
          </a:gradFill>
          <a:ln w="9525">
            <a:noFill/>
            <a:miter lim="800000"/>
            <a:headEnd/>
            <a:tailEnd/>
          </a:ln>
        </p:spPr>
        <p:txBody>
          <a:bodyPr wrap="none" anchor="ctr"/>
          <a:lstStyle/>
          <a:p>
            <a:endParaRPr lang="en-US">
              <a:latin typeface="Calibri" pitchFamily="34" charset="0"/>
            </a:endParaRPr>
          </a:p>
        </p:txBody>
      </p:sp>
      <p:sp>
        <p:nvSpPr>
          <p:cNvPr id="15" name="Rounded Rectangle 14"/>
          <p:cNvSpPr/>
          <p:nvPr/>
        </p:nvSpPr>
        <p:spPr>
          <a:xfrm>
            <a:off x="0" y="685800"/>
            <a:ext cx="9144000" cy="5867400"/>
          </a:xfrm>
          <a:prstGeom prst="roundRect">
            <a:avLst>
              <a:gd name="adj" fmla="val 439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0" y="76200"/>
            <a:ext cx="9144000" cy="533400"/>
          </a:xfrm>
          <a:prstGeom prst="roundRect">
            <a:avLst>
              <a:gd name="adj" fmla="val 40909"/>
            </a:avLst>
          </a:prstGeom>
          <a:solidFill>
            <a:schemeClr val="bg1"/>
          </a:solidFill>
          <a:ln w="31750" cmpd="sng">
            <a:solidFill>
              <a:schemeClr val="bg1">
                <a:lumMod val="50000"/>
              </a:schemeClr>
            </a:solidFill>
            <a:prstDash val="solid"/>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lstStyle/>
          <a:p>
            <a:r>
              <a:rPr lang="en-US" sz="2800" dirty="0" smtClean="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rPr>
              <a:t>Push operation</a:t>
            </a:r>
            <a:endParaRPr lang="en-US" sz="2800" dirty="0">
              <a:solidFill>
                <a:schemeClr val="tx2">
                  <a:lumMod val="60000"/>
                  <a:lumOff val="40000"/>
                </a:schemeClr>
              </a:solidFill>
              <a:effectLst>
                <a:innerShdw blurRad="114300">
                  <a:prstClr val="black"/>
                </a:innerShdw>
              </a:effectLst>
              <a:latin typeface="Arial Unicode MS" pitchFamily="34" charset="-128"/>
              <a:ea typeface="Arial Unicode MS" pitchFamily="34" charset="-128"/>
              <a:cs typeface="Arial Unicode MS" pitchFamily="34" charset="-128"/>
            </a:endParaRPr>
          </a:p>
        </p:txBody>
      </p:sp>
      <p:sp>
        <p:nvSpPr>
          <p:cNvPr id="18" name="TextBox 17"/>
          <p:cNvSpPr txBox="1"/>
          <p:nvPr/>
        </p:nvSpPr>
        <p:spPr>
          <a:xfrm>
            <a:off x="152400" y="914400"/>
            <a:ext cx="8839200" cy="1754326"/>
          </a:xfrm>
          <a:prstGeom prst="rect">
            <a:avLst/>
          </a:prstGeom>
          <a:noFill/>
        </p:spPr>
        <p:txBody>
          <a:bodyPr wrap="square" rtlCol="0">
            <a:spAutoFit/>
          </a:bodyPr>
          <a:lstStyle/>
          <a:p>
            <a:pPr>
              <a:lnSpc>
                <a:spcPct val="150000"/>
              </a:lnSpc>
            </a:pPr>
            <a:r>
              <a:rPr lang="en-US" dirty="0" smtClean="0"/>
              <a:t>Below mentioned algorithm inserts an element into stack STK. Item is an element which is to be inserted.</a:t>
            </a:r>
          </a:p>
          <a:p>
            <a:endParaRPr lang="en-US" dirty="0" smtClean="0"/>
          </a:p>
          <a:p>
            <a:endParaRPr lang="en-US" dirty="0" smtClean="0"/>
          </a:p>
          <a:p>
            <a:endParaRPr lang="en-US" dirty="0"/>
          </a:p>
        </p:txBody>
      </p:sp>
      <p:sp>
        <p:nvSpPr>
          <p:cNvPr id="7" name="TextBox 6"/>
          <p:cNvSpPr txBox="1"/>
          <p:nvPr/>
        </p:nvSpPr>
        <p:spPr>
          <a:xfrm>
            <a:off x="228600" y="1987936"/>
            <a:ext cx="8382000" cy="2585323"/>
          </a:xfrm>
          <a:prstGeom prst="rect">
            <a:avLst/>
          </a:prstGeom>
          <a:solidFill>
            <a:schemeClr val="bg1">
              <a:lumMod val="85000"/>
            </a:schemeClr>
          </a:solidFill>
        </p:spPr>
        <p:txBody>
          <a:bodyPr wrap="square" rtlCol="0">
            <a:spAutoFit/>
          </a:bodyPr>
          <a:lstStyle/>
          <a:p>
            <a:pPr marL="342900" indent="-342900">
              <a:lnSpc>
                <a:spcPct val="150000"/>
              </a:lnSpc>
            </a:pPr>
            <a:r>
              <a:rPr lang="en-US" b="1" dirty="0" smtClean="0"/>
              <a:t>Algorithm Push(</a:t>
            </a:r>
            <a:r>
              <a:rPr lang="en-US" b="1" dirty="0" err="1" smtClean="0"/>
              <a:t>struct</a:t>
            </a:r>
            <a:r>
              <a:rPr lang="en-US" b="1" dirty="0" smtClean="0"/>
              <a:t> stack* STK, </a:t>
            </a:r>
            <a:r>
              <a:rPr lang="en-US" b="1" dirty="0" err="1" smtClean="0"/>
              <a:t>int</a:t>
            </a:r>
            <a:r>
              <a:rPr lang="en-US" b="1" dirty="0" smtClean="0"/>
              <a:t> Item)</a:t>
            </a:r>
            <a:endParaRPr lang="en-US" dirty="0" smtClean="0"/>
          </a:p>
          <a:p>
            <a:pPr marL="342900" indent="-342900">
              <a:lnSpc>
                <a:spcPct val="150000"/>
              </a:lnSpc>
              <a:buAutoNum type="arabicPeriod"/>
            </a:pPr>
            <a:r>
              <a:rPr lang="en-US" dirty="0" smtClean="0"/>
              <a:t>If(STK -&gt; TOP == (SIZE – 1))	</a:t>
            </a:r>
            <a:r>
              <a:rPr lang="en-US" dirty="0" smtClean="0">
                <a:solidFill>
                  <a:srgbClr val="FF0000"/>
                </a:solidFill>
              </a:rPr>
              <a:t>\\ Check overflow condition</a:t>
            </a:r>
          </a:p>
          <a:p>
            <a:pPr marL="342900" indent="-342900">
              <a:lnSpc>
                <a:spcPct val="150000"/>
              </a:lnSpc>
              <a:buAutoNum type="arabicPeriod"/>
            </a:pPr>
            <a:r>
              <a:rPr lang="en-US" dirty="0" smtClean="0"/>
              <a:t> 	Display “Stack is full”</a:t>
            </a:r>
          </a:p>
          <a:p>
            <a:pPr marL="342900" indent="-342900">
              <a:lnSpc>
                <a:spcPct val="150000"/>
              </a:lnSpc>
              <a:buAutoNum type="arabicPeriod"/>
            </a:pPr>
            <a:r>
              <a:rPr lang="en-US" dirty="0" smtClean="0"/>
              <a:t> 	return</a:t>
            </a:r>
          </a:p>
          <a:p>
            <a:pPr marL="342900" indent="-342900">
              <a:lnSpc>
                <a:spcPct val="150000"/>
              </a:lnSpc>
              <a:buAutoNum type="arabicPeriod"/>
            </a:pPr>
            <a:r>
              <a:rPr lang="en-US" dirty="0" smtClean="0"/>
              <a:t>STK -&gt; TOP = STK -&gt; TOP  + 1</a:t>
            </a:r>
          </a:p>
          <a:p>
            <a:pPr marL="342900" indent="-342900">
              <a:lnSpc>
                <a:spcPct val="150000"/>
              </a:lnSpc>
              <a:buAutoNum type="arabicPeriod"/>
            </a:pPr>
            <a:r>
              <a:rPr lang="en-US" dirty="0" smtClean="0"/>
              <a:t>STK -&gt; array [STK -&gt;TOP] = Item</a:t>
            </a:r>
          </a:p>
        </p:txBody>
      </p:sp>
      <p:sp>
        <p:nvSpPr>
          <p:cNvPr id="8" name="TextBox 7"/>
          <p:cNvSpPr txBox="1"/>
          <p:nvPr/>
        </p:nvSpPr>
        <p:spPr>
          <a:xfrm>
            <a:off x="228600" y="4648200"/>
            <a:ext cx="8305800" cy="369332"/>
          </a:xfrm>
          <a:prstGeom prst="rect">
            <a:avLst/>
          </a:prstGeom>
          <a:noFill/>
        </p:spPr>
        <p:txBody>
          <a:bodyPr wrap="square" rtlCol="0">
            <a:spAutoFit/>
          </a:bodyPr>
          <a:lstStyle/>
          <a:p>
            <a:r>
              <a:rPr lang="en-US" dirty="0" smtClean="0"/>
              <a:t>Complexity = O(1)</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4517</TotalTime>
  <Words>1720</Words>
  <Application>Microsoft Office PowerPoint</Application>
  <PresentationFormat>On-screen Show (4:3)</PresentationFormat>
  <Paragraphs>631</Paragraphs>
  <Slides>55</Slides>
  <Notes>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ashish.gupta</dc:creator>
  <cp:lastModifiedBy>kunjbihari.meena</cp:lastModifiedBy>
  <cp:revision>366</cp:revision>
  <dcterms:created xsi:type="dcterms:W3CDTF">2013-01-01T04:30:55Z</dcterms:created>
  <dcterms:modified xsi:type="dcterms:W3CDTF">2019-09-30T05:28:47Z</dcterms:modified>
</cp:coreProperties>
</file>